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notesMasterIdLst>
    <p:notesMasterId r:id="rId24"/>
  </p:notesMasterIdLst>
  <p:sldIdLst>
    <p:sldId id="256" r:id="rId2"/>
    <p:sldId id="257" r:id="rId3"/>
    <p:sldId id="265" r:id="rId4"/>
    <p:sldId id="266" r:id="rId5"/>
    <p:sldId id="258" r:id="rId6"/>
    <p:sldId id="259" r:id="rId7"/>
    <p:sldId id="268" r:id="rId8"/>
    <p:sldId id="269" r:id="rId9"/>
    <p:sldId id="281" r:id="rId10"/>
    <p:sldId id="267" r:id="rId11"/>
    <p:sldId id="260" r:id="rId12"/>
    <p:sldId id="261" r:id="rId13"/>
    <p:sldId id="270" r:id="rId14"/>
    <p:sldId id="271" r:id="rId15"/>
    <p:sldId id="272" r:id="rId16"/>
    <p:sldId id="273" r:id="rId17"/>
    <p:sldId id="274" r:id="rId18"/>
    <p:sldId id="275" r:id="rId19"/>
    <p:sldId id="277" r:id="rId20"/>
    <p:sldId id="279" r:id="rId21"/>
    <p:sldId id="280"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D0086D-A147-4023-94DF-9058FACAB923}" v="23" dt="2025-05-31T17:36:49.7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18"/>
    <p:restoredTop sz="94615"/>
  </p:normalViewPr>
  <p:slideViewPr>
    <p:cSldViewPr snapToGrid="0">
      <p:cViewPr varScale="1">
        <p:scale>
          <a:sx n="106" d="100"/>
          <a:sy n="106" d="100"/>
        </p:scale>
        <p:origin x="648" y="1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6DCE2-1ABF-BA48-93DA-DC1332AE8E9B}" type="datetimeFigureOut">
              <a:rPr lang="en-US" smtClean="0"/>
              <a:t>3/26/26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83A52F-CABE-9244-8766-E7C4084EA31E}" type="slidenum">
              <a:rPr lang="en-US" smtClean="0"/>
              <a:t>‹#›</a:t>
            </a:fld>
            <a:endParaRPr lang="en-US" dirty="0"/>
          </a:p>
        </p:txBody>
      </p:sp>
    </p:spTree>
    <p:extLst>
      <p:ext uri="{BB962C8B-B14F-4D97-AF65-F5344CB8AC3E}">
        <p14:creationId xmlns:p14="http://schemas.microsoft.com/office/powerpoint/2010/main" val="3778940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83A52F-CABE-9244-8766-E7C4084EA31E}" type="slidenum">
              <a:rPr lang="en-US" smtClean="0"/>
              <a:t>2</a:t>
            </a:fld>
            <a:endParaRPr lang="en-US" dirty="0"/>
          </a:p>
        </p:txBody>
      </p:sp>
    </p:spTree>
    <p:extLst>
      <p:ext uri="{BB962C8B-B14F-4D97-AF65-F5344CB8AC3E}">
        <p14:creationId xmlns:p14="http://schemas.microsoft.com/office/powerpoint/2010/main" val="4038001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83A52F-CABE-9244-8766-E7C4084EA31E}" type="slidenum">
              <a:rPr lang="en-US" smtClean="0"/>
              <a:t>4</a:t>
            </a:fld>
            <a:endParaRPr lang="en-US" dirty="0"/>
          </a:p>
        </p:txBody>
      </p:sp>
    </p:spTree>
    <p:extLst>
      <p:ext uri="{BB962C8B-B14F-4D97-AF65-F5344CB8AC3E}">
        <p14:creationId xmlns:p14="http://schemas.microsoft.com/office/powerpoint/2010/main" val="2256669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83A52F-CABE-9244-8766-E7C4084EA31E}" type="slidenum">
              <a:rPr lang="en-US" smtClean="0"/>
              <a:t>6</a:t>
            </a:fld>
            <a:endParaRPr lang="en-US" dirty="0"/>
          </a:p>
        </p:txBody>
      </p:sp>
    </p:spTree>
    <p:extLst>
      <p:ext uri="{BB962C8B-B14F-4D97-AF65-F5344CB8AC3E}">
        <p14:creationId xmlns:p14="http://schemas.microsoft.com/office/powerpoint/2010/main" val="141244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BDF8-BCD5-A5A7-39F7-AAE2DC2DBB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2C5D43-15BE-13AC-9AD7-600F3492D1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1AE63B-C8C5-BC36-CE8E-DE271990C8D5}"/>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5" name="Footer Placeholder 4">
            <a:extLst>
              <a:ext uri="{FF2B5EF4-FFF2-40B4-BE49-F238E27FC236}">
                <a16:creationId xmlns:a16="http://schemas.microsoft.com/office/drawing/2014/main" id="{6D0C2114-6146-3C81-8E67-0A56ED44C2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6EECEB-4423-2DCA-4D8D-33D306B039E8}"/>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3635724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0AB6E-FEF1-4C3F-F321-CAA06525BC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9A29AF-A5AA-534D-2A87-8F6F1DC5C5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1D065D-5881-D1F3-5A1C-F46EA9CE2076}"/>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5" name="Footer Placeholder 4">
            <a:extLst>
              <a:ext uri="{FF2B5EF4-FFF2-40B4-BE49-F238E27FC236}">
                <a16:creationId xmlns:a16="http://schemas.microsoft.com/office/drawing/2014/main" id="{C00F8846-F74A-E684-8AA8-59A664AC96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7FC204-A864-BEAD-7EA3-BA5FD94E551E}"/>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42513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08C38-B1F8-3D9C-ACE7-F8558CD417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F2C15D-74E3-D07A-5A49-5B43ACC5C4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341650-9FD7-BBE8-5D09-919DD4A99DA5}"/>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5" name="Footer Placeholder 4">
            <a:extLst>
              <a:ext uri="{FF2B5EF4-FFF2-40B4-BE49-F238E27FC236}">
                <a16:creationId xmlns:a16="http://schemas.microsoft.com/office/drawing/2014/main" id="{8BB0AAEF-70AD-5093-5F39-8A2B48672D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01D703-3437-03BA-B134-B4A42EF77AD9}"/>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876506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58B60-AFBF-1501-309E-BD0CE41C4D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F9CFC8-C092-AE3A-429C-2B50C7AD12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895CB6-5064-0ED6-7D9B-C0DD34260D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8B1020-9A25-A8FC-F984-5B4FBC936239}"/>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6" name="Footer Placeholder 5">
            <a:extLst>
              <a:ext uri="{FF2B5EF4-FFF2-40B4-BE49-F238E27FC236}">
                <a16:creationId xmlns:a16="http://schemas.microsoft.com/office/drawing/2014/main" id="{C9E5E3BA-EC29-D2D3-4215-4330730C23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0212D0-4CCF-8FC4-978D-09FBF0E09A2E}"/>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3258453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24C7-3322-6456-4425-146712DDBC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7DCD0D-1A8F-8939-DD6A-280748FD96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76554C-B16B-476A-118D-0C56BB37DB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02CAAE-B3E6-F72F-F1EB-90743730F2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76FE8-8DCF-769D-6563-DD1A67E20A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049F1A-18D6-F926-9E93-5C671C7A7348}"/>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8" name="Footer Placeholder 7">
            <a:extLst>
              <a:ext uri="{FF2B5EF4-FFF2-40B4-BE49-F238E27FC236}">
                <a16:creationId xmlns:a16="http://schemas.microsoft.com/office/drawing/2014/main" id="{A5D9EED7-7BCA-450A-B426-13D03068900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09EB480-59E3-495E-B5AA-FE09AEB1853A}"/>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3928278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CA5A-D485-C250-1234-D1638E4A35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32A932-A7AB-F83D-5EC1-01E0D0FAA547}"/>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4" name="Footer Placeholder 3">
            <a:extLst>
              <a:ext uri="{FF2B5EF4-FFF2-40B4-BE49-F238E27FC236}">
                <a16:creationId xmlns:a16="http://schemas.microsoft.com/office/drawing/2014/main" id="{0DF88A4E-7850-93EF-743F-D6BECD894D4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5B03373-2FD5-1842-F954-D00B65830F92}"/>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295085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636979-E379-13F5-9C0D-EEE993151B2A}"/>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3" name="Footer Placeholder 2">
            <a:extLst>
              <a:ext uri="{FF2B5EF4-FFF2-40B4-BE49-F238E27FC236}">
                <a16:creationId xmlns:a16="http://schemas.microsoft.com/office/drawing/2014/main" id="{CB62643F-A2AB-298E-EDF0-F814C6296E2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BF22263-7A1A-1DD6-B66F-AA9C3B6C3B08}"/>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2424259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9229-350B-7C84-36DF-9653C11643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B4171A-D3E5-AAD0-E853-38F2CCBE4A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756EB4-9352-56A2-1188-BA0DC96DF7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277202-E5F5-1B9D-CC29-9417B5A23129}"/>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6" name="Footer Placeholder 5">
            <a:extLst>
              <a:ext uri="{FF2B5EF4-FFF2-40B4-BE49-F238E27FC236}">
                <a16:creationId xmlns:a16="http://schemas.microsoft.com/office/drawing/2014/main" id="{B9F8CA31-9DD8-24C1-6F34-38F51960254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C6B8C96-7A5B-867D-1DCE-F463D87D2ED0}"/>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2138463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4444E-E0D3-0678-8A4F-2ABB64D9FB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626013-4580-A664-025E-4E7150D5B5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A963867-AC63-595E-9A93-F1FD54B1DA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AE2A32-FF90-5DC4-BF5D-10C7D3EB102B}"/>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6" name="Footer Placeholder 5">
            <a:extLst>
              <a:ext uri="{FF2B5EF4-FFF2-40B4-BE49-F238E27FC236}">
                <a16:creationId xmlns:a16="http://schemas.microsoft.com/office/drawing/2014/main" id="{282682F6-B140-D74A-6D4A-CB895F19E1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132FC9-41E9-6075-A78D-5E391B8AFD1D}"/>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270949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53628-5426-EA6B-41C6-6A89BAB502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7DAF01-6E91-E758-B398-905FC5B850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F2B870-301D-224D-14B5-C16A8EF6CDFA}"/>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5" name="Footer Placeholder 4">
            <a:extLst>
              <a:ext uri="{FF2B5EF4-FFF2-40B4-BE49-F238E27FC236}">
                <a16:creationId xmlns:a16="http://schemas.microsoft.com/office/drawing/2014/main" id="{15783D19-0B12-21D2-5052-E467082743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8EDACA-FC24-4A00-5D33-49D497C35A29}"/>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1206826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9A0BBD-42F9-E5BE-3551-48A0D0F5BB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1F22C9-6ED3-7FF5-11DB-048F42B74F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02D33-B485-0371-393E-495C66866F74}"/>
              </a:ext>
            </a:extLst>
          </p:cNvPr>
          <p:cNvSpPr>
            <a:spLocks noGrp="1"/>
          </p:cNvSpPr>
          <p:nvPr>
            <p:ph type="dt" sz="half" idx="10"/>
          </p:nvPr>
        </p:nvSpPr>
        <p:spPr/>
        <p:txBody>
          <a:bodyPr/>
          <a:lstStyle/>
          <a:p>
            <a:fld id="{43551703-14A9-D840-9D9E-20C0540D3DD7}" type="datetimeFigureOut">
              <a:rPr lang="en-US" smtClean="0"/>
              <a:t>3/26/26</a:t>
            </a:fld>
            <a:endParaRPr lang="en-US" dirty="0"/>
          </a:p>
        </p:txBody>
      </p:sp>
      <p:sp>
        <p:nvSpPr>
          <p:cNvPr id="5" name="Footer Placeholder 4">
            <a:extLst>
              <a:ext uri="{FF2B5EF4-FFF2-40B4-BE49-F238E27FC236}">
                <a16:creationId xmlns:a16="http://schemas.microsoft.com/office/drawing/2014/main" id="{85A86748-6C08-C48D-0C5E-DB5F2719AB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CFE0394-75A8-AB01-BFA7-B3FB714A79C0}"/>
              </a:ext>
            </a:extLst>
          </p:cNvPr>
          <p:cNvSpPr>
            <a:spLocks noGrp="1"/>
          </p:cNvSpPr>
          <p:nvPr>
            <p:ph type="sldNum" sz="quarter" idx="12"/>
          </p:nvPr>
        </p:nvSpPr>
        <p:spPr/>
        <p:txBody>
          <a:bodyPr/>
          <a:lstStyle/>
          <a:p>
            <a:fld id="{8A25BAD1-B731-374F-9490-8BC7663D8FAB}" type="slidenum">
              <a:rPr lang="en-US" smtClean="0"/>
              <a:t>‹#›</a:t>
            </a:fld>
            <a:endParaRPr lang="en-US" dirty="0"/>
          </a:p>
        </p:txBody>
      </p:sp>
    </p:spTree>
    <p:extLst>
      <p:ext uri="{BB962C8B-B14F-4D97-AF65-F5344CB8AC3E}">
        <p14:creationId xmlns:p14="http://schemas.microsoft.com/office/powerpoint/2010/main" val="1614741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BDA4C6-4F7F-8B0C-A9CE-F3842CE737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D484B2-2B94-4BED-5E0B-A23D366D55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93C1B3-E143-F8AE-7C29-7C6A4ED610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551703-14A9-D840-9D9E-20C0540D3DD7}" type="datetimeFigureOut">
              <a:rPr lang="en-US" smtClean="0"/>
              <a:t>3/26/26</a:t>
            </a:fld>
            <a:endParaRPr lang="en-US" dirty="0"/>
          </a:p>
        </p:txBody>
      </p:sp>
      <p:sp>
        <p:nvSpPr>
          <p:cNvPr id="5" name="Footer Placeholder 4">
            <a:extLst>
              <a:ext uri="{FF2B5EF4-FFF2-40B4-BE49-F238E27FC236}">
                <a16:creationId xmlns:a16="http://schemas.microsoft.com/office/drawing/2014/main" id="{74977818-2A03-DE4D-347D-C703E712BA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529E009-D821-9C8E-AEB1-CC1E5A8C24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25BAD1-B731-374F-9490-8BC7663D8FAB}" type="slidenum">
              <a:rPr lang="en-US" smtClean="0"/>
              <a:t>‹#›</a:t>
            </a:fld>
            <a:endParaRPr lang="en-US" dirty="0"/>
          </a:p>
        </p:txBody>
      </p:sp>
    </p:spTree>
    <p:extLst>
      <p:ext uri="{BB962C8B-B14F-4D97-AF65-F5344CB8AC3E}">
        <p14:creationId xmlns:p14="http://schemas.microsoft.com/office/powerpoint/2010/main" val="228299128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aclam.org/index.ph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vimeo.com/1088432070/229e9e82bb?share=copy" TargetMode="External"/><Relationship Id="rId4" Type="http://schemas.openxmlformats.org/officeDocument/2006/relationships/image" Target="../media/image1.gif"/></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iaclam.org/index.ph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5.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1.gif"/><Relationship Id="rId7" Type="http://schemas.openxmlformats.org/officeDocument/2006/relationships/image" Target="../media/image7.gif"/><Relationship Id="rId2" Type="http://schemas.openxmlformats.org/officeDocument/2006/relationships/hyperlink" Target="https://iaclam.org/index.php" TargetMode="Externa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iaclam.org/index.ph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iaclam.org/index.php"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1.gif"/><Relationship Id="rId7" Type="http://schemas.openxmlformats.org/officeDocument/2006/relationships/image" Target="../media/image7.gif"/><Relationship Id="rId2" Type="http://schemas.openxmlformats.org/officeDocument/2006/relationships/hyperlink" Target="https://iaclam.org/index.php" TargetMode="Externa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89A4-44C7-9C43-F74B-C2DB9BEB7536}"/>
              </a:ext>
            </a:extLst>
          </p:cNvPr>
          <p:cNvSpPr>
            <a:spLocks noGrp="1"/>
          </p:cNvSpPr>
          <p:nvPr>
            <p:ph type="ctrTitle"/>
          </p:nvPr>
        </p:nvSpPr>
        <p:spPr>
          <a:xfrm>
            <a:off x="1524000" y="678730"/>
            <a:ext cx="9144000" cy="4619133"/>
          </a:xfrm>
        </p:spPr>
        <p:txBody>
          <a:bodyPr>
            <a:normAutofit/>
          </a:bodyPr>
          <a:lstStyle/>
          <a:p>
            <a: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t>Education and Training of Laboratory Animal Veterinarians Around the World</a:t>
            </a:r>
            <a:b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br>
            <a:b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br>
            <a: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t>IACLAM Day</a:t>
            </a:r>
            <a:b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br>
            <a: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t>1June2025</a:t>
            </a:r>
            <a:b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br>
            <a: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t>Athens Greece</a:t>
            </a:r>
            <a:b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br>
            <a:br>
              <a:rPr lang="en-CA" sz="3200" b="1" dirty="0">
                <a:solidFill>
                  <a:schemeClr val="accent1"/>
                </a:solidFill>
                <a:effectLst/>
                <a:latin typeface="Calibri" panose="020F0502020204030204" pitchFamily="34" charset="0"/>
                <a:ea typeface="Times New Roman" panose="02020603050405020304" pitchFamily="18" charset="0"/>
                <a:cs typeface="Times New Roman" panose="02020603050405020304" pitchFamily="18" charset="0"/>
              </a:rPr>
            </a:br>
            <a:br>
              <a:rPr lang="en-CA" sz="1800" dirty="0">
                <a:solidFill>
                  <a:schemeClr val="accent1"/>
                </a:solidFill>
                <a:effectLst/>
                <a:latin typeface="Helvetica" pitchFamily="2" charset="0"/>
                <a:ea typeface="Times New Roman" panose="02020603050405020304" pitchFamily="18" charset="0"/>
                <a:cs typeface="Times New Roman" panose="02020603050405020304" pitchFamily="18" charset="0"/>
              </a:rPr>
            </a:br>
            <a:endParaRPr lang="en-US" dirty="0">
              <a:solidFill>
                <a:schemeClr val="accent1"/>
              </a:solidFill>
            </a:endParaRPr>
          </a:p>
        </p:txBody>
      </p:sp>
      <p:sp>
        <p:nvSpPr>
          <p:cNvPr id="3" name="Subtitle 2">
            <a:extLst>
              <a:ext uri="{FF2B5EF4-FFF2-40B4-BE49-F238E27FC236}">
                <a16:creationId xmlns:a16="http://schemas.microsoft.com/office/drawing/2014/main" id="{773615BD-716A-F37B-F982-76C7B432E2A6}"/>
              </a:ext>
            </a:extLst>
          </p:cNvPr>
          <p:cNvSpPr>
            <a:spLocks noGrp="1"/>
          </p:cNvSpPr>
          <p:nvPr>
            <p:ph type="subTitle" idx="1"/>
          </p:nvPr>
        </p:nvSpPr>
        <p:spPr>
          <a:xfrm>
            <a:off x="5104482" y="5735637"/>
            <a:ext cx="9144000" cy="1655762"/>
          </a:xfrm>
        </p:spPr>
        <p:txBody>
          <a:bodyPr/>
          <a:lstStyle/>
          <a:p>
            <a:r>
              <a:rPr lang="en-US" dirty="0">
                <a:solidFill>
                  <a:schemeClr val="accent1"/>
                </a:solidFill>
              </a:rPr>
              <a:t>Michele Bailey, DVM, MRCVS, DACLAM</a:t>
            </a:r>
          </a:p>
          <a:p>
            <a:r>
              <a:rPr lang="en-US" dirty="0">
                <a:solidFill>
                  <a:schemeClr val="accent1"/>
                </a:solidFill>
              </a:rPr>
              <a:t>Gary Borkowski, DVM</a:t>
            </a:r>
            <a:r>
              <a:rPr lang="en-US">
                <a:solidFill>
                  <a:schemeClr val="accent1"/>
                </a:solidFill>
              </a:rPr>
              <a:t>, MS, DACLAM</a:t>
            </a:r>
            <a:endParaRPr lang="en-US" dirty="0">
              <a:solidFill>
                <a:schemeClr val="accent1"/>
              </a:solidFill>
            </a:endParaRPr>
          </a:p>
        </p:txBody>
      </p:sp>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558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3"/>
            <a:extLst>
              <a:ext uri="{FF2B5EF4-FFF2-40B4-BE49-F238E27FC236}">
                <a16:creationId xmlns:a16="http://schemas.microsoft.com/office/drawing/2014/main" id="{2B47F37B-F4AB-2ECC-72EC-293C757C6D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3E2FA47-542C-8EF9-550C-9EEB1C9689DF}"/>
              </a:ext>
            </a:extLst>
          </p:cNvPr>
          <p:cNvSpPr>
            <a:spLocks noGrp="1"/>
          </p:cNvSpPr>
          <p:nvPr>
            <p:ph type="title"/>
          </p:nvPr>
        </p:nvSpPr>
        <p:spPr/>
        <p:txBody>
          <a:bodyPr/>
          <a:lstStyle/>
          <a:p>
            <a:r>
              <a:rPr lang="en-US" b="1" dirty="0">
                <a:solidFill>
                  <a:schemeClr val="accent1"/>
                </a:solidFill>
              </a:rPr>
              <a:t>Laboratory Animal Veterinarians (LAV)</a:t>
            </a:r>
          </a:p>
        </p:txBody>
      </p:sp>
      <p:sp>
        <p:nvSpPr>
          <p:cNvPr id="5" name="Content Placeholder 4">
            <a:extLst>
              <a:ext uri="{FF2B5EF4-FFF2-40B4-BE49-F238E27FC236}">
                <a16:creationId xmlns:a16="http://schemas.microsoft.com/office/drawing/2014/main" id="{5910183F-C2E3-516B-9171-3C84127C5A46}"/>
              </a:ext>
            </a:extLst>
          </p:cNvPr>
          <p:cNvSpPr>
            <a:spLocks noGrp="1"/>
          </p:cNvSpPr>
          <p:nvPr>
            <p:ph idx="1"/>
          </p:nvPr>
        </p:nvSpPr>
        <p:spPr/>
        <p:txBody>
          <a:bodyPr/>
          <a:lstStyle/>
          <a:p>
            <a:r>
              <a:rPr lang="en-US" dirty="0">
                <a:solidFill>
                  <a:schemeClr val="accent1"/>
                </a:solidFill>
              </a:rPr>
              <a:t>LAVs:</a:t>
            </a:r>
          </a:p>
          <a:p>
            <a:pPr lvl="1"/>
            <a:r>
              <a:rPr lang="en-US" dirty="0">
                <a:solidFill>
                  <a:schemeClr val="accent1"/>
                </a:solidFill>
              </a:rPr>
              <a:t>Play a crucial role in ensuring</a:t>
            </a:r>
          </a:p>
          <a:p>
            <a:pPr lvl="2"/>
            <a:r>
              <a:rPr lang="en-US" dirty="0">
                <a:solidFill>
                  <a:schemeClr val="accent1"/>
                </a:solidFill>
              </a:rPr>
              <a:t>the ethical and humane treatment of laboratory animals</a:t>
            </a:r>
          </a:p>
          <a:p>
            <a:pPr lvl="2"/>
            <a:r>
              <a:rPr lang="en-US" dirty="0">
                <a:solidFill>
                  <a:schemeClr val="accent1"/>
                </a:solidFill>
              </a:rPr>
              <a:t>high quality research</a:t>
            </a:r>
          </a:p>
          <a:p>
            <a:pPr lvl="1"/>
            <a:r>
              <a:rPr lang="en-US" dirty="0">
                <a:solidFill>
                  <a:schemeClr val="accent1"/>
                </a:solidFill>
              </a:rPr>
              <a:t>Vital to the success of scientific endeavors, bridging the gap between animal welfare and the demands of research</a:t>
            </a:r>
          </a:p>
        </p:txBody>
      </p:sp>
      <p:pic>
        <p:nvPicPr>
          <p:cNvPr id="3" name="Picture 2">
            <a:hlinkClick r:id="rId5"/>
            <a:extLst>
              <a:ext uri="{FF2B5EF4-FFF2-40B4-BE49-F238E27FC236}">
                <a16:creationId xmlns:a16="http://schemas.microsoft.com/office/drawing/2014/main" id="{23861823-215E-B877-C7C3-4014CD2D017E}"/>
              </a:ext>
            </a:extLst>
          </p:cNvPr>
          <p:cNvPicPr>
            <a:picLocks noChangeAspect="1"/>
          </p:cNvPicPr>
          <p:nvPr/>
        </p:nvPicPr>
        <p:blipFill>
          <a:blip r:embed="rId6"/>
          <a:stretch>
            <a:fillRect/>
          </a:stretch>
        </p:blipFill>
        <p:spPr>
          <a:xfrm>
            <a:off x="9528048" y="4097219"/>
            <a:ext cx="2578265" cy="2654418"/>
          </a:xfrm>
          <a:prstGeom prst="rect">
            <a:avLst/>
          </a:prstGeom>
        </p:spPr>
      </p:pic>
    </p:spTree>
    <p:extLst>
      <p:ext uri="{BB962C8B-B14F-4D97-AF65-F5344CB8AC3E}">
        <p14:creationId xmlns:p14="http://schemas.microsoft.com/office/powerpoint/2010/main" val="1052310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3E2FA47-542C-8EF9-550C-9EEB1C9689DF}"/>
              </a:ext>
            </a:extLst>
          </p:cNvPr>
          <p:cNvSpPr>
            <a:spLocks noGrp="1"/>
          </p:cNvSpPr>
          <p:nvPr>
            <p:ph type="title"/>
          </p:nvPr>
        </p:nvSpPr>
        <p:spPr/>
        <p:txBody>
          <a:bodyPr/>
          <a:lstStyle/>
          <a:p>
            <a:r>
              <a:rPr lang="en-US" b="1" dirty="0">
                <a:solidFill>
                  <a:schemeClr val="accent1"/>
                </a:solidFill>
              </a:rPr>
              <a:t>LAVs around the Globe</a:t>
            </a:r>
          </a:p>
        </p:txBody>
      </p:sp>
      <p:sp>
        <p:nvSpPr>
          <p:cNvPr id="5" name="Content Placeholder 4">
            <a:extLst>
              <a:ext uri="{FF2B5EF4-FFF2-40B4-BE49-F238E27FC236}">
                <a16:creationId xmlns:a16="http://schemas.microsoft.com/office/drawing/2014/main" id="{5910183F-C2E3-516B-9171-3C84127C5A46}"/>
              </a:ext>
            </a:extLst>
          </p:cNvPr>
          <p:cNvSpPr>
            <a:spLocks noGrp="1"/>
          </p:cNvSpPr>
          <p:nvPr>
            <p:ph idx="1"/>
          </p:nvPr>
        </p:nvSpPr>
        <p:spPr/>
        <p:txBody>
          <a:bodyPr/>
          <a:lstStyle/>
          <a:p>
            <a:r>
              <a:rPr lang="en-US" dirty="0">
                <a:solidFill>
                  <a:schemeClr val="accent1"/>
                </a:solidFill>
              </a:rPr>
              <a:t>Biomedical research and the pharmaceutical industry are global</a:t>
            </a:r>
          </a:p>
          <a:p>
            <a:r>
              <a:rPr lang="en-US" dirty="0">
                <a:solidFill>
                  <a:schemeClr val="accent1"/>
                </a:solidFill>
              </a:rPr>
              <a:t>LAVs are vital to the success of these endeavors</a:t>
            </a:r>
          </a:p>
          <a:p>
            <a:r>
              <a:rPr lang="en-US" dirty="0">
                <a:solidFill>
                  <a:schemeClr val="accent1"/>
                </a:solidFill>
              </a:rPr>
              <a:t>However the education and training of LAVs varies around the world</a:t>
            </a:r>
          </a:p>
          <a:p>
            <a:r>
              <a:rPr lang="en-US" dirty="0">
                <a:solidFill>
                  <a:schemeClr val="accent1"/>
                </a:solidFill>
              </a:rPr>
              <a:t>Although approaches can be diverse we must aim to produce highly</a:t>
            </a:r>
          </a:p>
          <a:p>
            <a:pPr marL="0" indent="0">
              <a:buNone/>
            </a:pPr>
            <a:r>
              <a:rPr lang="en-US" dirty="0">
                <a:solidFill>
                  <a:schemeClr val="accent1"/>
                </a:solidFill>
              </a:rPr>
              <a:t>   skilled veterinarians dedicated to scientific integrity</a:t>
            </a:r>
          </a:p>
        </p:txBody>
      </p:sp>
      <p:pic>
        <p:nvPicPr>
          <p:cNvPr id="2" name="Picture 1">
            <a:extLst>
              <a:ext uri="{FF2B5EF4-FFF2-40B4-BE49-F238E27FC236}">
                <a16:creationId xmlns:a16="http://schemas.microsoft.com/office/drawing/2014/main" id="{5561A0B2-C54D-CA91-6CDD-2E693EC70369}"/>
              </a:ext>
            </a:extLst>
          </p:cNvPr>
          <p:cNvPicPr>
            <a:picLocks noChangeAspect="1"/>
          </p:cNvPicPr>
          <p:nvPr/>
        </p:nvPicPr>
        <p:blipFill>
          <a:blip r:embed="rId4"/>
          <a:stretch>
            <a:fillRect/>
          </a:stretch>
        </p:blipFill>
        <p:spPr>
          <a:xfrm>
            <a:off x="8804933" y="3940174"/>
            <a:ext cx="3387067" cy="2917826"/>
          </a:xfrm>
          <a:prstGeom prst="rect">
            <a:avLst/>
          </a:prstGeom>
        </p:spPr>
      </p:pic>
    </p:spTree>
    <p:extLst>
      <p:ext uri="{BB962C8B-B14F-4D97-AF65-F5344CB8AC3E}">
        <p14:creationId xmlns:p14="http://schemas.microsoft.com/office/powerpoint/2010/main" val="273140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3"/>
            <a:extLst>
              <a:ext uri="{FF2B5EF4-FFF2-40B4-BE49-F238E27FC236}">
                <a16:creationId xmlns:a16="http://schemas.microsoft.com/office/drawing/2014/main" id="{2B47F37B-F4AB-2ECC-72EC-293C757C6D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3E2FA47-542C-8EF9-550C-9EEB1C9689DF}"/>
              </a:ext>
            </a:extLst>
          </p:cNvPr>
          <p:cNvSpPr>
            <a:spLocks noGrp="1"/>
          </p:cNvSpPr>
          <p:nvPr>
            <p:ph type="title"/>
          </p:nvPr>
        </p:nvSpPr>
        <p:spPr/>
        <p:txBody>
          <a:bodyPr/>
          <a:lstStyle/>
          <a:p>
            <a:pPr algn="ctr"/>
            <a:r>
              <a:rPr lang="en-US" b="1" dirty="0">
                <a:solidFill>
                  <a:schemeClr val="accent1"/>
                </a:solidFill>
              </a:rPr>
              <a:t>Laboratory Animal Medicine (LAM) </a:t>
            </a:r>
            <a:br>
              <a:rPr lang="en-CA" dirty="0"/>
            </a:br>
            <a:r>
              <a:rPr lang="en-US" b="1" dirty="0">
                <a:solidFill>
                  <a:schemeClr val="accent1"/>
                </a:solidFill>
              </a:rPr>
              <a:t>Specialty Training  </a:t>
            </a:r>
          </a:p>
        </p:txBody>
      </p:sp>
      <p:sp>
        <p:nvSpPr>
          <p:cNvPr id="5" name="Content Placeholder 4">
            <a:extLst>
              <a:ext uri="{FF2B5EF4-FFF2-40B4-BE49-F238E27FC236}">
                <a16:creationId xmlns:a16="http://schemas.microsoft.com/office/drawing/2014/main" id="{5910183F-C2E3-516B-9171-3C84127C5A46}"/>
              </a:ext>
            </a:extLst>
          </p:cNvPr>
          <p:cNvSpPr>
            <a:spLocks noGrp="1"/>
          </p:cNvSpPr>
          <p:nvPr>
            <p:ph idx="1"/>
          </p:nvPr>
        </p:nvSpPr>
        <p:spPr>
          <a:xfrm>
            <a:off x="838200" y="1690688"/>
            <a:ext cx="10515600" cy="4351338"/>
          </a:xfrm>
        </p:spPr>
        <p:txBody>
          <a:bodyPr>
            <a:normAutofit lnSpcReduction="10000"/>
          </a:bodyPr>
          <a:lstStyle/>
          <a:p>
            <a:r>
              <a:rPr lang="en-US" dirty="0">
                <a:solidFill>
                  <a:schemeClr val="accent1"/>
                </a:solidFill>
              </a:rPr>
              <a:t>LAM has been a veterinary specialty for over 65 years</a:t>
            </a:r>
          </a:p>
          <a:p>
            <a:r>
              <a:rPr lang="en-US" dirty="0">
                <a:solidFill>
                  <a:schemeClr val="accent1"/>
                </a:solidFill>
              </a:rPr>
              <a:t>The International Association of LAM (IACLAM) was established in 2005</a:t>
            </a:r>
          </a:p>
          <a:p>
            <a:r>
              <a:rPr lang="en-US" dirty="0">
                <a:solidFill>
                  <a:schemeClr val="accent1"/>
                </a:solidFill>
              </a:rPr>
              <a:t>5 colleges, and one associate college have come together to form IACLAM</a:t>
            </a:r>
          </a:p>
          <a:p>
            <a:pPr lvl="1"/>
            <a:r>
              <a:rPr lang="en-US" dirty="0">
                <a:solidFill>
                  <a:schemeClr val="accent1"/>
                </a:solidFill>
              </a:rPr>
              <a:t>American College of LAM (ACLAM) - founding</a:t>
            </a:r>
          </a:p>
          <a:p>
            <a:pPr lvl="1"/>
            <a:r>
              <a:rPr lang="en-US" dirty="0">
                <a:solidFill>
                  <a:schemeClr val="accent1"/>
                </a:solidFill>
              </a:rPr>
              <a:t>European College of LAM (ECLAM) – founding </a:t>
            </a:r>
          </a:p>
          <a:p>
            <a:pPr lvl="1"/>
            <a:r>
              <a:rPr lang="en-US" dirty="0">
                <a:solidFill>
                  <a:schemeClr val="accent1"/>
                </a:solidFill>
              </a:rPr>
              <a:t>Japanese College of LAM (JCLAM) – founding</a:t>
            </a:r>
          </a:p>
          <a:p>
            <a:pPr lvl="1"/>
            <a:r>
              <a:rPr lang="en-US" dirty="0">
                <a:solidFill>
                  <a:schemeClr val="accent1"/>
                </a:solidFill>
              </a:rPr>
              <a:t>Korean College of LAM (KCLAM) –founding</a:t>
            </a:r>
          </a:p>
          <a:p>
            <a:pPr lvl="1"/>
            <a:r>
              <a:rPr lang="en-US" dirty="0">
                <a:solidFill>
                  <a:schemeClr val="accent1"/>
                </a:solidFill>
              </a:rPr>
              <a:t>Indian College of LAM (ICLAM)</a:t>
            </a:r>
          </a:p>
          <a:p>
            <a:pPr lvl="1"/>
            <a:r>
              <a:rPr lang="en-US" dirty="0">
                <a:solidFill>
                  <a:schemeClr val="accent1"/>
                </a:solidFill>
              </a:rPr>
              <a:t>Philippines College of LAM (PCLAM) - associate</a:t>
            </a:r>
            <a:endParaRPr lang="en-CA" dirty="0"/>
          </a:p>
          <a:p>
            <a:pPr lvl="1"/>
            <a:endParaRPr lang="en-US" dirty="0">
              <a:solidFill>
                <a:schemeClr val="accent1"/>
              </a:solidFill>
            </a:endParaRPr>
          </a:p>
        </p:txBody>
      </p:sp>
    </p:spTree>
    <p:extLst>
      <p:ext uri="{BB962C8B-B14F-4D97-AF65-F5344CB8AC3E}">
        <p14:creationId xmlns:p14="http://schemas.microsoft.com/office/powerpoint/2010/main" val="3745541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3999" y="-330179"/>
            <a:ext cx="6364410" cy="247902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4B9EEDB-A904-4B83-F7EB-E1AF89361FDA}"/>
              </a:ext>
            </a:extLst>
          </p:cNvPr>
          <p:cNvSpPr>
            <a:spLocks noGrp="1"/>
          </p:cNvSpPr>
          <p:nvPr>
            <p:ph idx="4294967295"/>
          </p:nvPr>
        </p:nvSpPr>
        <p:spPr>
          <a:xfrm>
            <a:off x="8439152" y="2406649"/>
            <a:ext cx="10515600" cy="4351338"/>
          </a:xfrm>
        </p:spPr>
        <p:txBody>
          <a:bodyPr/>
          <a:lstStyle/>
          <a:p>
            <a:endParaRPr lang="en-CA" dirty="0"/>
          </a:p>
          <a:p>
            <a:endParaRPr lang="en-CA" dirty="0"/>
          </a:p>
          <a:p>
            <a:endParaRPr lang="en-CA" dirty="0"/>
          </a:p>
          <a:p>
            <a:endParaRPr lang="en-CA" dirty="0"/>
          </a:p>
          <a:p>
            <a:endParaRPr lang="en-US" dirty="0"/>
          </a:p>
        </p:txBody>
      </p:sp>
      <p:pic>
        <p:nvPicPr>
          <p:cNvPr id="4098" name="Picture 2" descr="ACLAM">
            <a:extLst>
              <a:ext uri="{FF2B5EF4-FFF2-40B4-BE49-F238E27FC236}">
                <a16:creationId xmlns:a16="http://schemas.microsoft.com/office/drawing/2014/main" id="{8E9F9F29-68D0-A798-01FE-39620EC1D7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654" y="1957555"/>
            <a:ext cx="3310810" cy="268175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ECLAM">
            <a:extLst>
              <a:ext uri="{FF2B5EF4-FFF2-40B4-BE49-F238E27FC236}">
                <a16:creationId xmlns:a16="http://schemas.microsoft.com/office/drawing/2014/main" id="{41A154AD-EF69-CCBA-1AE1-4040066488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7102" y="5073649"/>
            <a:ext cx="5549500" cy="16827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CLAM">
            <a:extLst>
              <a:ext uri="{FF2B5EF4-FFF2-40B4-BE49-F238E27FC236}">
                <a16:creationId xmlns:a16="http://schemas.microsoft.com/office/drawing/2014/main" id="{83694ACF-C3CF-F592-364A-A22BDE7B18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8655" y="4295548"/>
            <a:ext cx="2552697" cy="2552697"/>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KCLAM">
            <a:extLst>
              <a:ext uri="{FF2B5EF4-FFF2-40B4-BE49-F238E27FC236}">
                <a16:creationId xmlns:a16="http://schemas.microsoft.com/office/drawing/2014/main" id="{21D740B1-D3C3-902C-CA63-F01FE75834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2040" y="3230678"/>
            <a:ext cx="4727288" cy="1431693"/>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JCLAM">
            <a:extLst>
              <a:ext uri="{FF2B5EF4-FFF2-40B4-BE49-F238E27FC236}">
                <a16:creationId xmlns:a16="http://schemas.microsoft.com/office/drawing/2014/main" id="{95FA0E6E-B836-58FB-3658-5239E40DEE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4990" y="2044700"/>
            <a:ext cx="2687050" cy="25526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PCLAM">
            <a:extLst>
              <a:ext uri="{FF2B5EF4-FFF2-40B4-BE49-F238E27FC236}">
                <a16:creationId xmlns:a16="http://schemas.microsoft.com/office/drawing/2014/main" id="{E89403C2-4749-6EBE-7E2D-B54FB22515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98001" y="654049"/>
            <a:ext cx="26543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686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3"/>
            <a:extLst>
              <a:ext uri="{FF2B5EF4-FFF2-40B4-BE49-F238E27FC236}">
                <a16:creationId xmlns:a16="http://schemas.microsoft.com/office/drawing/2014/main" id="{2B47F37B-F4AB-2ECC-72EC-293C757C6D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6C0D987-3391-FAC1-32CE-803B0EBEBF96}"/>
              </a:ext>
            </a:extLst>
          </p:cNvPr>
          <p:cNvSpPr>
            <a:spLocks noGrp="1"/>
          </p:cNvSpPr>
          <p:nvPr>
            <p:ph type="title"/>
          </p:nvPr>
        </p:nvSpPr>
        <p:spPr>
          <a:xfrm>
            <a:off x="838200" y="365125"/>
            <a:ext cx="10515600" cy="1325563"/>
          </a:xfrm>
        </p:spPr>
        <p:txBody>
          <a:bodyPr/>
          <a:lstStyle/>
          <a:p>
            <a:pPr algn="ctr"/>
            <a:r>
              <a:rPr lang="en-US" b="1" dirty="0">
                <a:solidFill>
                  <a:schemeClr val="accent1"/>
                </a:solidFill>
              </a:rPr>
              <a:t>IACLAM</a:t>
            </a:r>
          </a:p>
        </p:txBody>
      </p:sp>
      <p:sp>
        <p:nvSpPr>
          <p:cNvPr id="3" name="Content Placeholder 2">
            <a:extLst>
              <a:ext uri="{FF2B5EF4-FFF2-40B4-BE49-F238E27FC236}">
                <a16:creationId xmlns:a16="http://schemas.microsoft.com/office/drawing/2014/main" id="{78C67CB3-6403-453E-BFDA-2B0A386647E7}"/>
              </a:ext>
            </a:extLst>
          </p:cNvPr>
          <p:cNvSpPr>
            <a:spLocks noGrp="1"/>
          </p:cNvSpPr>
          <p:nvPr>
            <p:ph idx="1"/>
          </p:nvPr>
        </p:nvSpPr>
        <p:spPr>
          <a:xfrm>
            <a:off x="838200" y="1554842"/>
            <a:ext cx="10515600" cy="4351338"/>
          </a:xfrm>
        </p:spPr>
        <p:txBody>
          <a:bodyPr>
            <a:normAutofit fontScale="92500" lnSpcReduction="10000"/>
          </a:bodyPr>
          <a:lstStyle/>
          <a:p>
            <a:r>
              <a:rPr lang="en-US" dirty="0">
                <a:solidFill>
                  <a:schemeClr val="accent1"/>
                </a:solidFill>
              </a:rPr>
              <a:t>Provides a common platform at the global level for communication by, and representation of, these Colleges and their Diplomates</a:t>
            </a:r>
            <a:r>
              <a:rPr lang="en-US" sz="3000" dirty="0">
                <a:solidFill>
                  <a:schemeClr val="accent1"/>
                </a:solidFill>
              </a:rPr>
              <a:t>.</a:t>
            </a:r>
          </a:p>
          <a:p>
            <a:pPr lvl="1"/>
            <a:r>
              <a:rPr lang="en-CA" sz="2600"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Diplomate is a title that</a:t>
            </a:r>
            <a:r>
              <a:rPr lang="en-CA" sz="26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t>
            </a:r>
            <a:r>
              <a:rPr lang="en-CA" sz="2600"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refers to a veterinarian who is certified in a veterinary specialty </a:t>
            </a:r>
            <a:r>
              <a:rPr lang="en-CA" sz="2600" dirty="0">
                <a:solidFill>
                  <a:schemeClr val="accent1"/>
                </a:solidFill>
                <a:effectLst/>
                <a:latin typeface="Calibri" panose="020F0502020204030204" pitchFamily="34" charset="0"/>
                <a:ea typeface="Calibri" panose="020F0502020204030204" pitchFamily="34" charset="0"/>
              </a:rPr>
              <a:t>area, in this case in the field of laboratory animal medicine</a:t>
            </a:r>
            <a:r>
              <a:rPr lang="en-CA" sz="2600" dirty="0">
                <a:solidFill>
                  <a:schemeClr val="accent1"/>
                </a:solidFill>
                <a:effectLst/>
              </a:rPr>
              <a:t> </a:t>
            </a:r>
            <a:endParaRPr lang="en-US" sz="2600" dirty="0">
              <a:solidFill>
                <a:schemeClr val="accent1"/>
              </a:solidFill>
            </a:endParaRPr>
          </a:p>
          <a:p>
            <a:r>
              <a:rPr lang="en-US" dirty="0">
                <a:solidFill>
                  <a:schemeClr val="accent1"/>
                </a:solidFill>
              </a:rPr>
              <a:t>Assists achieving the shared objectives of all the Colleges to promote the welfare and responsible use of laboratory animals through their certification of veterinary specialists, education, the dissemination of information relevant to the field, and serving as research partners.  </a:t>
            </a:r>
          </a:p>
          <a:p>
            <a:r>
              <a:rPr lang="en-US" dirty="0">
                <a:solidFill>
                  <a:schemeClr val="accent1"/>
                </a:solidFill>
              </a:rPr>
              <a:t>Improves animal welfare policies and standards worldwide</a:t>
            </a:r>
          </a:p>
          <a:p>
            <a:r>
              <a:rPr lang="en-US" dirty="0">
                <a:solidFill>
                  <a:schemeClr val="accent1"/>
                </a:solidFill>
              </a:rPr>
              <a:t>Uses resource sharing to enable development of the LAM specially in countries or regions in which it does not yet formally exist</a:t>
            </a:r>
          </a:p>
        </p:txBody>
      </p:sp>
    </p:spTree>
    <p:extLst>
      <p:ext uri="{BB962C8B-B14F-4D97-AF65-F5344CB8AC3E}">
        <p14:creationId xmlns:p14="http://schemas.microsoft.com/office/powerpoint/2010/main" val="4193980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6C0D987-3391-FAC1-32CE-803B0EBEBF96}"/>
              </a:ext>
            </a:extLst>
          </p:cNvPr>
          <p:cNvSpPr>
            <a:spLocks noGrp="1"/>
          </p:cNvSpPr>
          <p:nvPr>
            <p:ph type="title"/>
          </p:nvPr>
        </p:nvSpPr>
        <p:spPr>
          <a:xfrm>
            <a:off x="838200" y="365125"/>
            <a:ext cx="10515600" cy="1325563"/>
          </a:xfrm>
        </p:spPr>
        <p:txBody>
          <a:bodyPr/>
          <a:lstStyle/>
          <a:p>
            <a:pPr algn="ctr"/>
            <a:r>
              <a:rPr lang="en-US" b="1" dirty="0">
                <a:solidFill>
                  <a:schemeClr val="accent1"/>
                </a:solidFill>
              </a:rPr>
              <a:t>IACLAM</a:t>
            </a:r>
          </a:p>
        </p:txBody>
      </p:sp>
      <p:sp>
        <p:nvSpPr>
          <p:cNvPr id="3" name="Content Placeholder 2">
            <a:extLst>
              <a:ext uri="{FF2B5EF4-FFF2-40B4-BE49-F238E27FC236}">
                <a16:creationId xmlns:a16="http://schemas.microsoft.com/office/drawing/2014/main" id="{78C67CB3-6403-453E-BFDA-2B0A386647E7}"/>
              </a:ext>
            </a:extLst>
          </p:cNvPr>
          <p:cNvSpPr>
            <a:spLocks noGrp="1"/>
          </p:cNvSpPr>
          <p:nvPr>
            <p:ph idx="1"/>
          </p:nvPr>
        </p:nvSpPr>
        <p:spPr/>
        <p:txBody>
          <a:bodyPr>
            <a:normAutofit/>
          </a:bodyPr>
          <a:lstStyle/>
          <a:p>
            <a:r>
              <a:rPr lang="en-US" dirty="0">
                <a:solidFill>
                  <a:schemeClr val="accent1"/>
                </a:solidFill>
              </a:rPr>
              <a:t>Supports high quality education, training and continuing professional development of LAVs around the world</a:t>
            </a:r>
          </a:p>
          <a:p>
            <a:r>
              <a:rPr lang="en-US" dirty="0">
                <a:solidFill>
                  <a:schemeClr val="accent1"/>
                </a:solidFill>
              </a:rPr>
              <a:t>Long term goal is to harmonize global expectations for the training and education of LAV, and in particular, those that are seeking to become specialized in the field.  </a:t>
            </a:r>
          </a:p>
          <a:p>
            <a:pPr algn="just"/>
            <a:r>
              <a:rPr lang="en-CA"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Because it is SO important to ensure animal welfare and quality research, IACLAM  </a:t>
            </a:r>
          </a:p>
          <a:p>
            <a:pPr lvl="1" algn="just"/>
            <a:r>
              <a:rPr lang="en-CA"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encourages rigorous training of veterinarians in the field of LAM, and</a:t>
            </a:r>
          </a:p>
          <a:p>
            <a:pPr lvl="1"/>
            <a:r>
              <a:rPr lang="en-CA"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encourages the development of colleges of specialists in LAM in regions or countries where such colleges do not exist</a:t>
            </a:r>
            <a:r>
              <a:rPr lang="en-CA" dirty="0">
                <a:solidFill>
                  <a:schemeClr val="accent1"/>
                </a:solidFill>
                <a:effectLst/>
              </a:rPr>
              <a:t> </a:t>
            </a:r>
            <a:endParaRPr lang="en-US" dirty="0">
              <a:solidFill>
                <a:schemeClr val="accent1"/>
              </a:solidFill>
            </a:endParaRPr>
          </a:p>
        </p:txBody>
      </p:sp>
    </p:spTree>
    <p:extLst>
      <p:ext uri="{BB962C8B-B14F-4D97-AF65-F5344CB8AC3E}">
        <p14:creationId xmlns:p14="http://schemas.microsoft.com/office/powerpoint/2010/main" val="3263943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6C0D987-3391-FAC1-32CE-803B0EBEBF96}"/>
              </a:ext>
            </a:extLst>
          </p:cNvPr>
          <p:cNvSpPr>
            <a:spLocks noGrp="1"/>
          </p:cNvSpPr>
          <p:nvPr>
            <p:ph type="title"/>
          </p:nvPr>
        </p:nvSpPr>
        <p:spPr>
          <a:xfrm>
            <a:off x="774192" y="0"/>
            <a:ext cx="10515600" cy="1325563"/>
          </a:xfrm>
        </p:spPr>
        <p:txBody>
          <a:bodyPr/>
          <a:lstStyle/>
          <a:p>
            <a:pPr algn="ctr"/>
            <a:r>
              <a:rPr lang="en-US" b="1" dirty="0">
                <a:solidFill>
                  <a:schemeClr val="accent1"/>
                </a:solidFill>
              </a:rPr>
              <a:t>IACLAM</a:t>
            </a:r>
          </a:p>
        </p:txBody>
      </p:sp>
      <p:sp>
        <p:nvSpPr>
          <p:cNvPr id="3" name="Content Placeholder 2">
            <a:extLst>
              <a:ext uri="{FF2B5EF4-FFF2-40B4-BE49-F238E27FC236}">
                <a16:creationId xmlns:a16="http://schemas.microsoft.com/office/drawing/2014/main" id="{78C67CB3-6403-453E-BFDA-2B0A386647E7}"/>
              </a:ext>
            </a:extLst>
          </p:cNvPr>
          <p:cNvSpPr>
            <a:spLocks noGrp="1"/>
          </p:cNvSpPr>
          <p:nvPr>
            <p:ph idx="1"/>
          </p:nvPr>
        </p:nvSpPr>
        <p:spPr>
          <a:xfrm>
            <a:off x="774192" y="993521"/>
            <a:ext cx="10515600" cy="4351338"/>
          </a:xfrm>
        </p:spPr>
        <p:txBody>
          <a:bodyPr>
            <a:normAutofit fontScale="92500" lnSpcReduction="10000"/>
          </a:bodyPr>
          <a:lstStyle/>
          <a:p>
            <a:r>
              <a:rPr lang="en-US" dirty="0">
                <a:solidFill>
                  <a:schemeClr val="accent1"/>
                </a:solidFill>
              </a:rPr>
              <a:t>Aids in developing workable frameworks for certifying veterinarians in the specialty of LAM based on the collective experience of established Colleges.</a:t>
            </a:r>
          </a:p>
          <a:p>
            <a:r>
              <a:rPr lang="en-CA" sz="2800" dirty="0">
                <a:solidFill>
                  <a:schemeClr val="accent1"/>
                </a:solidFill>
                <a:effectLst/>
                <a:ea typeface="Calibri" panose="020F0502020204030204" pitchFamily="34" charset="0"/>
                <a:cs typeface="Times New Roman" panose="02020603050405020304" pitchFamily="18" charset="0"/>
              </a:rPr>
              <a:t>Associate membership provides recognition of efforts to achieve </a:t>
            </a:r>
            <a:r>
              <a:rPr lang="en-CA" dirty="0">
                <a:solidFill>
                  <a:schemeClr val="accent1"/>
                </a:solidFill>
                <a:effectLst/>
                <a:ea typeface="Calibri" panose="020F0502020204030204" pitchFamily="34" charset="0"/>
                <a:cs typeface="Times New Roman" panose="02020603050405020304" pitchFamily="18" charset="0"/>
              </a:rPr>
              <a:t>identified milestones.  </a:t>
            </a:r>
            <a:endParaRPr lang="en-US" dirty="0">
              <a:solidFill>
                <a:schemeClr val="accent1"/>
              </a:solidFill>
            </a:endParaRPr>
          </a:p>
          <a:p>
            <a:pPr lvl="1"/>
            <a:r>
              <a:rPr lang="en-CA" dirty="0">
                <a:solidFill>
                  <a:schemeClr val="accent1"/>
                </a:solidFill>
                <a:effectLst/>
                <a:ea typeface="Calibri" panose="020F0502020204030204" pitchFamily="34" charset="0"/>
                <a:cs typeface="Times New Roman" panose="02020603050405020304" pitchFamily="18" charset="0"/>
              </a:rPr>
              <a:t>IACLAM allows representatives of Colleges that aspire to become members to participate in meetings as non-voting observers.</a:t>
            </a:r>
          </a:p>
          <a:p>
            <a:pPr lvl="1"/>
            <a:r>
              <a:rPr lang="en-CA" dirty="0">
                <a:solidFill>
                  <a:schemeClr val="accent1"/>
                </a:solidFill>
                <a:effectLst/>
                <a:ea typeface="Calibri" panose="020F0502020204030204" pitchFamily="34" charset="0"/>
                <a:cs typeface="Times New Roman" panose="02020603050405020304" pitchFamily="18" charset="0"/>
              </a:rPr>
              <a:t>As a developing college works towards meeting  the criteria for full membership in IACLAM, IACLAM will welcome them to the organization as an associate member college.  </a:t>
            </a:r>
          </a:p>
          <a:p>
            <a:pPr lvl="1"/>
            <a:r>
              <a:rPr lang="en-CA" dirty="0">
                <a:solidFill>
                  <a:schemeClr val="accent1"/>
                </a:solidFill>
                <a:effectLst/>
                <a:ea typeface="Calibri" panose="020F0502020204030204" pitchFamily="34" charset="0"/>
                <a:cs typeface="Times New Roman" panose="02020603050405020304" pitchFamily="18" charset="0"/>
              </a:rPr>
              <a:t>At present there is  one associate member college</a:t>
            </a:r>
          </a:p>
          <a:p>
            <a:pPr lvl="2"/>
            <a:r>
              <a:rPr lang="en-CA" sz="2400" dirty="0">
                <a:solidFill>
                  <a:schemeClr val="accent1"/>
                </a:solidFill>
                <a:effectLst/>
                <a:ea typeface="Calibri" panose="020F0502020204030204" pitchFamily="34" charset="0"/>
                <a:cs typeface="Times New Roman" panose="02020603050405020304" pitchFamily="18" charset="0"/>
              </a:rPr>
              <a:t>Philippine College of Laboratory Animal Medicine</a:t>
            </a:r>
          </a:p>
          <a:p>
            <a:pPr lvl="2"/>
            <a:r>
              <a:rPr lang="en-CA" sz="2400" dirty="0">
                <a:solidFill>
                  <a:schemeClr val="accent1"/>
                </a:solidFill>
                <a:ea typeface="Calibri" panose="020F0502020204030204" pitchFamily="34" charset="0"/>
                <a:cs typeface="Times New Roman" panose="02020603050405020304" pitchFamily="18" charset="0"/>
              </a:rPr>
              <a:t>Work in progress for another associate member college (stay tuned…)</a:t>
            </a:r>
            <a:endParaRPr lang="en-CA" sz="2400" dirty="0">
              <a:solidFill>
                <a:schemeClr val="accent1"/>
              </a:solidFill>
              <a:effectLst/>
              <a:ea typeface="Calibri" panose="020F0502020204030204" pitchFamily="34" charset="0"/>
              <a:cs typeface="Times New Roman" panose="02020603050405020304" pitchFamily="18" charset="0"/>
            </a:endParaRPr>
          </a:p>
          <a:p>
            <a:pPr algn="just"/>
            <a:endParaRPr lang="en-CA"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lvl="1"/>
            <a:endParaRPr lang="en-US" dirty="0">
              <a:solidFill>
                <a:schemeClr val="accent1"/>
              </a:solidFill>
            </a:endParaRPr>
          </a:p>
        </p:txBody>
      </p:sp>
    </p:spTree>
    <p:extLst>
      <p:ext uri="{BB962C8B-B14F-4D97-AF65-F5344CB8AC3E}">
        <p14:creationId xmlns:p14="http://schemas.microsoft.com/office/powerpoint/2010/main" val="1474885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30AC-4DB6-4872-63EF-23018B593B28}"/>
              </a:ext>
            </a:extLst>
          </p:cNvPr>
          <p:cNvSpPr>
            <a:spLocks noGrp="1"/>
          </p:cNvSpPr>
          <p:nvPr>
            <p:ph type="title"/>
          </p:nvPr>
        </p:nvSpPr>
        <p:spPr>
          <a:xfrm>
            <a:off x="70104" y="18255"/>
            <a:ext cx="2536391" cy="2368329"/>
          </a:xfrm>
        </p:spPr>
        <p:txBody>
          <a:bodyPr>
            <a:normAutofit fontScale="90000"/>
          </a:bodyPr>
          <a:lstStyle/>
          <a:p>
            <a:r>
              <a:rPr lang="en-US" b="1" dirty="0"/>
              <a:t>IACLAM </a:t>
            </a:r>
            <a:br>
              <a:rPr lang="en-US" b="1" dirty="0"/>
            </a:br>
            <a:r>
              <a:rPr lang="en-US" b="1" dirty="0"/>
              <a:t>Peer </a:t>
            </a:r>
            <a:br>
              <a:rPr lang="en-US" b="1" dirty="0"/>
            </a:br>
            <a:r>
              <a:rPr lang="en-US" b="1" dirty="0"/>
              <a:t>reviewed </a:t>
            </a:r>
            <a:br>
              <a:rPr lang="en-US" b="1" dirty="0"/>
            </a:br>
            <a:r>
              <a:rPr lang="en-US" b="1" dirty="0"/>
              <a:t>literature</a:t>
            </a:r>
          </a:p>
        </p:txBody>
      </p:sp>
      <p:pic>
        <p:nvPicPr>
          <p:cNvPr id="4" name="Picture 2">
            <a:hlinkClick r:id="rId2"/>
            <a:extLst>
              <a:ext uri="{FF2B5EF4-FFF2-40B4-BE49-F238E27FC236}">
                <a16:creationId xmlns:a16="http://schemas.microsoft.com/office/drawing/2014/main" id="{2F6ECE4B-2488-DD19-3F4D-1A55174B3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 y="5449434"/>
            <a:ext cx="3390900" cy="1320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53C1316-3E52-725E-E380-F818A9861D97}"/>
              </a:ext>
            </a:extLst>
          </p:cNvPr>
          <p:cNvPicPr>
            <a:picLocks noChangeAspect="1"/>
          </p:cNvPicPr>
          <p:nvPr/>
        </p:nvPicPr>
        <p:blipFill>
          <a:blip r:embed="rId4"/>
          <a:stretch>
            <a:fillRect/>
          </a:stretch>
        </p:blipFill>
        <p:spPr>
          <a:xfrm>
            <a:off x="3752850" y="87766"/>
            <a:ext cx="7854241" cy="4597636"/>
          </a:xfrm>
          <a:prstGeom prst="rect">
            <a:avLst/>
          </a:prstGeom>
        </p:spPr>
      </p:pic>
      <p:pic>
        <p:nvPicPr>
          <p:cNvPr id="8" name="Picture 7">
            <a:extLst>
              <a:ext uri="{FF2B5EF4-FFF2-40B4-BE49-F238E27FC236}">
                <a16:creationId xmlns:a16="http://schemas.microsoft.com/office/drawing/2014/main" id="{F40CE785-3442-E157-90F3-5DAF342D5BDC}"/>
              </a:ext>
            </a:extLst>
          </p:cNvPr>
          <p:cNvPicPr>
            <a:picLocks noChangeAspect="1"/>
          </p:cNvPicPr>
          <p:nvPr/>
        </p:nvPicPr>
        <p:blipFill>
          <a:blip r:embed="rId5"/>
          <a:stretch>
            <a:fillRect/>
          </a:stretch>
        </p:blipFill>
        <p:spPr>
          <a:xfrm>
            <a:off x="3856789" y="4529953"/>
            <a:ext cx="7750302" cy="2328047"/>
          </a:xfrm>
          <a:prstGeom prst="rect">
            <a:avLst/>
          </a:prstGeom>
        </p:spPr>
      </p:pic>
      <p:sp>
        <p:nvSpPr>
          <p:cNvPr id="10" name="Star: 4 Points 9">
            <a:extLst>
              <a:ext uri="{FF2B5EF4-FFF2-40B4-BE49-F238E27FC236}">
                <a16:creationId xmlns:a16="http://schemas.microsoft.com/office/drawing/2014/main" id="{AB2FBA34-0849-4423-3DA1-A0947D312976}"/>
              </a:ext>
            </a:extLst>
          </p:cNvPr>
          <p:cNvSpPr/>
          <p:nvPr/>
        </p:nvSpPr>
        <p:spPr>
          <a:xfrm>
            <a:off x="2770632" y="658368"/>
            <a:ext cx="553212" cy="640080"/>
          </a:xfrm>
          <a:prstGeom prst="star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4 Points 10">
            <a:extLst>
              <a:ext uri="{FF2B5EF4-FFF2-40B4-BE49-F238E27FC236}">
                <a16:creationId xmlns:a16="http://schemas.microsoft.com/office/drawing/2014/main" id="{D0BCA420-0D75-197C-2087-CD31EB801197}"/>
              </a:ext>
            </a:extLst>
          </p:cNvPr>
          <p:cNvSpPr/>
          <p:nvPr/>
        </p:nvSpPr>
        <p:spPr>
          <a:xfrm>
            <a:off x="2770632" y="4809354"/>
            <a:ext cx="553212" cy="640080"/>
          </a:xfrm>
          <a:prstGeom prst="star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4 Points 11">
            <a:extLst>
              <a:ext uri="{FF2B5EF4-FFF2-40B4-BE49-F238E27FC236}">
                <a16:creationId xmlns:a16="http://schemas.microsoft.com/office/drawing/2014/main" id="{CD1DCF8B-10BC-2C6C-51C2-1C86846EEBC7}"/>
              </a:ext>
            </a:extLst>
          </p:cNvPr>
          <p:cNvSpPr/>
          <p:nvPr/>
        </p:nvSpPr>
        <p:spPr>
          <a:xfrm>
            <a:off x="2708529" y="2747560"/>
            <a:ext cx="553212" cy="640080"/>
          </a:xfrm>
          <a:prstGeom prst="star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38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99"/>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99"/>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6C0D987-3391-FAC1-32CE-803B0EBEBF96}"/>
              </a:ext>
            </a:extLst>
          </p:cNvPr>
          <p:cNvSpPr>
            <a:spLocks noGrp="1"/>
          </p:cNvSpPr>
          <p:nvPr>
            <p:ph type="title"/>
          </p:nvPr>
        </p:nvSpPr>
        <p:spPr>
          <a:xfrm>
            <a:off x="838200" y="365125"/>
            <a:ext cx="10515600" cy="1325563"/>
          </a:xfrm>
        </p:spPr>
        <p:txBody>
          <a:bodyPr/>
          <a:lstStyle/>
          <a:p>
            <a:pPr algn="ctr"/>
            <a:r>
              <a:rPr lang="en-US" b="1" dirty="0">
                <a:solidFill>
                  <a:schemeClr val="accent1"/>
                </a:solidFill>
              </a:rPr>
              <a:t>IACLAM Education Standing Committee</a:t>
            </a:r>
          </a:p>
        </p:txBody>
      </p:sp>
      <p:sp>
        <p:nvSpPr>
          <p:cNvPr id="3" name="Content Placeholder 2">
            <a:extLst>
              <a:ext uri="{FF2B5EF4-FFF2-40B4-BE49-F238E27FC236}">
                <a16:creationId xmlns:a16="http://schemas.microsoft.com/office/drawing/2014/main" id="{78C67CB3-6403-453E-BFDA-2B0A386647E7}"/>
              </a:ext>
            </a:extLst>
          </p:cNvPr>
          <p:cNvSpPr>
            <a:spLocks noGrp="1"/>
          </p:cNvSpPr>
          <p:nvPr>
            <p:ph idx="1"/>
          </p:nvPr>
        </p:nvSpPr>
        <p:spPr/>
        <p:txBody>
          <a:bodyPr/>
          <a:lstStyle/>
          <a:p>
            <a:r>
              <a:rPr lang="en-US" dirty="0">
                <a:solidFill>
                  <a:schemeClr val="accent1"/>
                </a:solidFill>
              </a:rPr>
              <a:t>GOAL – enhance research animal welfare by supporting outreach, education and training of  highly qualified laboratory veterinarians</a:t>
            </a:r>
          </a:p>
          <a:p>
            <a:r>
              <a:rPr lang="en-US" dirty="0">
                <a:solidFill>
                  <a:schemeClr val="accent1"/>
                </a:solidFill>
              </a:rPr>
              <a:t>Promote </a:t>
            </a:r>
            <a:r>
              <a:rPr lang="en-US" u="sng" dirty="0">
                <a:solidFill>
                  <a:schemeClr val="accent1"/>
                </a:solidFill>
              </a:rPr>
              <a:t>harmonization</a:t>
            </a:r>
            <a:r>
              <a:rPr lang="en-US" dirty="0">
                <a:solidFill>
                  <a:schemeClr val="accent1"/>
                </a:solidFill>
              </a:rPr>
              <a:t> (not standardization) of </a:t>
            </a:r>
          </a:p>
          <a:p>
            <a:pPr lvl="1"/>
            <a:r>
              <a:rPr lang="en-US" dirty="0">
                <a:solidFill>
                  <a:schemeClr val="accent1"/>
                </a:solidFill>
              </a:rPr>
              <a:t>Knowledge and skills required for a newly boarded LAV</a:t>
            </a:r>
          </a:p>
          <a:p>
            <a:pPr lvl="1"/>
            <a:r>
              <a:rPr lang="en-US" dirty="0">
                <a:solidFill>
                  <a:schemeClr val="accent1"/>
                </a:solidFill>
              </a:rPr>
              <a:t>Required research</a:t>
            </a:r>
          </a:p>
          <a:p>
            <a:pPr lvl="1"/>
            <a:r>
              <a:rPr lang="en-US" dirty="0">
                <a:solidFill>
                  <a:schemeClr val="accent1"/>
                </a:solidFill>
              </a:rPr>
              <a:t>Publication requirements</a:t>
            </a:r>
          </a:p>
          <a:p>
            <a:pPr lvl="1"/>
            <a:r>
              <a:rPr lang="en-US" dirty="0">
                <a:solidFill>
                  <a:schemeClr val="accent1"/>
                </a:solidFill>
              </a:rPr>
              <a:t>Residency requirements</a:t>
            </a:r>
          </a:p>
          <a:p>
            <a:pPr lvl="1"/>
            <a:r>
              <a:rPr lang="en-US" dirty="0">
                <a:solidFill>
                  <a:schemeClr val="accent1"/>
                </a:solidFill>
              </a:rPr>
              <a:t>Alternative training to residency requirements</a:t>
            </a:r>
          </a:p>
          <a:p>
            <a:pPr lvl="1"/>
            <a:r>
              <a:rPr lang="en-US" dirty="0">
                <a:solidFill>
                  <a:schemeClr val="accent1"/>
                </a:solidFill>
              </a:rPr>
              <a:t>Examination methodology</a:t>
            </a:r>
          </a:p>
        </p:txBody>
      </p:sp>
    </p:spTree>
    <p:extLst>
      <p:ext uri="{BB962C8B-B14F-4D97-AF65-F5344CB8AC3E}">
        <p14:creationId xmlns:p14="http://schemas.microsoft.com/office/powerpoint/2010/main" val="3231159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C8A6B1A-88A8-D6B4-4767-664449D5B361}"/>
              </a:ext>
            </a:extLst>
          </p:cNvPr>
          <p:cNvSpPr>
            <a:spLocks noGrp="1"/>
          </p:cNvSpPr>
          <p:nvPr>
            <p:ph type="title"/>
          </p:nvPr>
        </p:nvSpPr>
        <p:spPr/>
        <p:txBody>
          <a:bodyPr/>
          <a:lstStyle/>
          <a:p>
            <a:r>
              <a:rPr lang="en-US" dirty="0">
                <a:solidFill>
                  <a:schemeClr val="accent1"/>
                </a:solidFill>
              </a:rPr>
              <a:t>Difference between HARMONIZATION and STANDARDIZATION</a:t>
            </a:r>
          </a:p>
        </p:txBody>
      </p:sp>
      <p:sp>
        <p:nvSpPr>
          <p:cNvPr id="3" name="Content Placeholder 2">
            <a:extLst>
              <a:ext uri="{FF2B5EF4-FFF2-40B4-BE49-F238E27FC236}">
                <a16:creationId xmlns:a16="http://schemas.microsoft.com/office/drawing/2014/main" id="{48152B1D-917B-DEBA-824B-87F83015F5E8}"/>
              </a:ext>
            </a:extLst>
          </p:cNvPr>
          <p:cNvSpPr>
            <a:spLocks noGrp="1"/>
          </p:cNvSpPr>
          <p:nvPr>
            <p:ph idx="1"/>
          </p:nvPr>
        </p:nvSpPr>
        <p:spPr>
          <a:xfrm>
            <a:off x="838200" y="1687513"/>
            <a:ext cx="10515600" cy="4351338"/>
          </a:xfrm>
        </p:spPr>
        <p:txBody>
          <a:bodyPr>
            <a:normAutofit lnSpcReduction="10000"/>
          </a:bodyPr>
          <a:lstStyle/>
          <a:p>
            <a:r>
              <a:rPr lang="en-US" dirty="0">
                <a:solidFill>
                  <a:schemeClr val="accent1"/>
                </a:solidFill>
              </a:rPr>
              <a:t>Standardization aims to eliminate any variation; required</a:t>
            </a:r>
          </a:p>
          <a:p>
            <a:r>
              <a:rPr lang="en-US" dirty="0">
                <a:solidFill>
                  <a:schemeClr val="accent1"/>
                </a:solidFill>
              </a:rPr>
              <a:t>Harmonization aims to reduce the variation between Colleges; relies on performance standards </a:t>
            </a:r>
          </a:p>
          <a:p>
            <a:endParaRPr lang="en-US" dirty="0">
              <a:solidFill>
                <a:schemeClr val="accent1"/>
              </a:solidFill>
            </a:endParaRPr>
          </a:p>
          <a:p>
            <a:r>
              <a:rPr lang="en-US" dirty="0">
                <a:solidFill>
                  <a:schemeClr val="accent1"/>
                </a:solidFill>
              </a:rPr>
              <a:t>IACLAM’s goal is NOT to standardize training and certification, but aims to harmonize training and veterinary skills and knowledge with the goal of global recognition of LAM Diplomates</a:t>
            </a:r>
          </a:p>
          <a:p>
            <a:r>
              <a:rPr lang="en-US" dirty="0">
                <a:solidFill>
                  <a:schemeClr val="accent1"/>
                </a:solidFill>
              </a:rPr>
              <a:t>IACLAM wants to harmonize recommendations as a means of supporting optimal and consistent welfare of research animals and high quality research globally</a:t>
            </a:r>
          </a:p>
        </p:txBody>
      </p:sp>
    </p:spTree>
    <p:extLst>
      <p:ext uri="{BB962C8B-B14F-4D97-AF65-F5344CB8AC3E}">
        <p14:creationId xmlns:p14="http://schemas.microsoft.com/office/powerpoint/2010/main" val="4193761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E45174-E37B-A23E-2A68-22086EF73395}"/>
              </a:ext>
            </a:extLst>
          </p:cNvPr>
          <p:cNvSpPr>
            <a:spLocks noGrp="1"/>
          </p:cNvSpPr>
          <p:nvPr>
            <p:ph type="title"/>
          </p:nvPr>
        </p:nvSpPr>
        <p:spPr/>
        <p:txBody>
          <a:bodyPr/>
          <a:lstStyle/>
          <a:p>
            <a:r>
              <a:rPr lang="en-US" b="1" dirty="0">
                <a:solidFill>
                  <a:schemeClr val="accent1"/>
                </a:solidFill>
              </a:rPr>
              <a:t>Knowledge and Skills</a:t>
            </a:r>
          </a:p>
        </p:txBody>
      </p:sp>
      <p:sp>
        <p:nvSpPr>
          <p:cNvPr id="3" name="Content Placeholder 2">
            <a:extLst>
              <a:ext uri="{FF2B5EF4-FFF2-40B4-BE49-F238E27FC236}">
                <a16:creationId xmlns:a16="http://schemas.microsoft.com/office/drawing/2014/main" id="{43299D4D-F29D-494A-53F7-C7DDD647F438}"/>
              </a:ext>
            </a:extLst>
          </p:cNvPr>
          <p:cNvSpPr>
            <a:spLocks noGrp="1"/>
          </p:cNvSpPr>
          <p:nvPr>
            <p:ph idx="1"/>
          </p:nvPr>
        </p:nvSpPr>
        <p:spPr>
          <a:xfrm>
            <a:off x="719667" y="1385094"/>
            <a:ext cx="10515600" cy="4351338"/>
          </a:xfrm>
        </p:spPr>
        <p:txBody>
          <a:bodyPr>
            <a:normAutofit/>
          </a:bodyPr>
          <a:lstStyle/>
          <a:p>
            <a:r>
              <a:rPr lang="en-US" dirty="0">
                <a:solidFill>
                  <a:schemeClr val="accent1"/>
                </a:solidFill>
              </a:rPr>
              <a:t>The LAM specialty is very broad and encompasses specific knowledge of several animal species that are not always part of the veterinary education curriculum</a:t>
            </a:r>
          </a:p>
          <a:p>
            <a:pPr lvl="1"/>
            <a:r>
              <a:rPr lang="en-US" dirty="0">
                <a:solidFill>
                  <a:schemeClr val="accent1"/>
                </a:solidFill>
              </a:rPr>
              <a:t>e.g.,  NHPs, rodents, zebrafish</a:t>
            </a:r>
          </a:p>
          <a:p>
            <a:r>
              <a:rPr lang="en-US" dirty="0">
                <a:solidFill>
                  <a:schemeClr val="accent1"/>
                </a:solidFill>
              </a:rPr>
              <a:t>The European, American, Japanese, Indian and Korean Colleges of LAM have harmonized the minimal knowledge and skills required of a newly boarded Diplomate of LAM</a:t>
            </a:r>
          </a:p>
          <a:p>
            <a:pPr lvl="1"/>
            <a:r>
              <a:rPr lang="en-US" dirty="0">
                <a:solidFill>
                  <a:schemeClr val="accent1"/>
                </a:solidFill>
              </a:rPr>
              <a:t>The knowledge/skills required are grouped into those that are learned during basic veterinary training, those learned after veterinary school (for example during a residency program), and those that would be learned after </a:t>
            </a:r>
            <a:r>
              <a:rPr lang="en-US">
                <a:solidFill>
                  <a:schemeClr val="accent1"/>
                </a:solidFill>
              </a:rPr>
              <a:t>certification (e.g., </a:t>
            </a:r>
            <a:r>
              <a:rPr lang="en-US" dirty="0">
                <a:solidFill>
                  <a:schemeClr val="accent1"/>
                </a:solidFill>
              </a:rPr>
              <a:t>on–the-job training)</a:t>
            </a:r>
          </a:p>
        </p:txBody>
      </p:sp>
    </p:spTree>
    <p:extLst>
      <p:ext uri="{BB962C8B-B14F-4D97-AF65-F5344CB8AC3E}">
        <p14:creationId xmlns:p14="http://schemas.microsoft.com/office/powerpoint/2010/main" val="1186898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E45174-E37B-A23E-2A68-22086EF73395}"/>
              </a:ext>
            </a:extLst>
          </p:cNvPr>
          <p:cNvSpPr>
            <a:spLocks noGrp="1"/>
          </p:cNvSpPr>
          <p:nvPr>
            <p:ph type="title"/>
          </p:nvPr>
        </p:nvSpPr>
        <p:spPr/>
        <p:txBody>
          <a:bodyPr/>
          <a:lstStyle/>
          <a:p>
            <a:r>
              <a:rPr lang="en-US" b="1" dirty="0">
                <a:solidFill>
                  <a:schemeClr val="accent1"/>
                </a:solidFill>
              </a:rPr>
              <a:t>Knowledge and Skills</a:t>
            </a:r>
          </a:p>
        </p:txBody>
      </p:sp>
      <p:sp>
        <p:nvSpPr>
          <p:cNvPr id="3" name="Content Placeholder 2">
            <a:extLst>
              <a:ext uri="{FF2B5EF4-FFF2-40B4-BE49-F238E27FC236}">
                <a16:creationId xmlns:a16="http://schemas.microsoft.com/office/drawing/2014/main" id="{43299D4D-F29D-494A-53F7-C7DDD647F438}"/>
              </a:ext>
            </a:extLst>
          </p:cNvPr>
          <p:cNvSpPr>
            <a:spLocks noGrp="1"/>
          </p:cNvSpPr>
          <p:nvPr>
            <p:ph idx="1"/>
          </p:nvPr>
        </p:nvSpPr>
        <p:spPr/>
        <p:txBody>
          <a:bodyPr>
            <a:normAutofit/>
          </a:bodyPr>
          <a:lstStyle/>
          <a:p>
            <a:r>
              <a:rPr lang="en-US" dirty="0">
                <a:solidFill>
                  <a:schemeClr val="accent1"/>
                </a:solidFill>
              </a:rPr>
              <a:t>Regional-specific differences exist: </a:t>
            </a:r>
          </a:p>
          <a:p>
            <a:pPr marL="0" indent="0">
              <a:buNone/>
            </a:pPr>
            <a:endParaRPr lang="en-US" dirty="0">
              <a:solidFill>
                <a:schemeClr val="accent1"/>
              </a:solidFill>
            </a:endParaRPr>
          </a:p>
          <a:p>
            <a:pPr lvl="1"/>
            <a:r>
              <a:rPr lang="en-US" dirty="0">
                <a:solidFill>
                  <a:schemeClr val="accent1"/>
                </a:solidFill>
              </a:rPr>
              <a:t>Whether some knowledge is acquired during veterinary school or residency training</a:t>
            </a:r>
          </a:p>
          <a:p>
            <a:pPr lvl="2"/>
            <a:r>
              <a:rPr lang="en-US" dirty="0">
                <a:solidFill>
                  <a:schemeClr val="accent1"/>
                </a:solidFill>
              </a:rPr>
              <a:t>Attributed to the different veterinary training curricula in various countries</a:t>
            </a:r>
          </a:p>
          <a:p>
            <a:pPr marL="914400" lvl="2" indent="0">
              <a:buNone/>
            </a:pPr>
            <a:endParaRPr lang="en-US" dirty="0">
              <a:solidFill>
                <a:schemeClr val="accent1"/>
              </a:solidFill>
            </a:endParaRPr>
          </a:p>
          <a:p>
            <a:pPr lvl="1"/>
            <a:r>
              <a:rPr lang="en-US" dirty="0">
                <a:solidFill>
                  <a:schemeClr val="accent1"/>
                </a:solidFill>
              </a:rPr>
              <a:t>Laws, regulations and guidelines specific to a country or region must be learned; knowledge of international laws can be acquired after certification </a:t>
            </a:r>
          </a:p>
        </p:txBody>
      </p:sp>
    </p:spTree>
    <p:extLst>
      <p:ext uri="{BB962C8B-B14F-4D97-AF65-F5344CB8AC3E}">
        <p14:creationId xmlns:p14="http://schemas.microsoft.com/office/powerpoint/2010/main" val="821231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E45174-E37B-A23E-2A68-22086EF73395}"/>
              </a:ext>
            </a:extLst>
          </p:cNvPr>
          <p:cNvSpPr>
            <a:spLocks noGrp="1"/>
          </p:cNvSpPr>
          <p:nvPr>
            <p:ph type="title"/>
          </p:nvPr>
        </p:nvSpPr>
        <p:spPr/>
        <p:txBody>
          <a:bodyPr/>
          <a:lstStyle/>
          <a:p>
            <a:pPr algn="ctr"/>
            <a:r>
              <a:rPr lang="en-US" b="1" dirty="0">
                <a:solidFill>
                  <a:schemeClr val="accent1"/>
                </a:solidFill>
              </a:rPr>
              <a:t>Knowledge and Skills</a:t>
            </a:r>
          </a:p>
        </p:txBody>
      </p:sp>
      <p:sp>
        <p:nvSpPr>
          <p:cNvPr id="3" name="Content Placeholder 2">
            <a:extLst>
              <a:ext uri="{FF2B5EF4-FFF2-40B4-BE49-F238E27FC236}">
                <a16:creationId xmlns:a16="http://schemas.microsoft.com/office/drawing/2014/main" id="{43299D4D-F29D-494A-53F7-C7DDD647F438}"/>
              </a:ext>
            </a:extLst>
          </p:cNvPr>
          <p:cNvSpPr>
            <a:spLocks noGrp="1"/>
          </p:cNvSpPr>
          <p:nvPr>
            <p:ph idx="1"/>
          </p:nvPr>
        </p:nvSpPr>
        <p:spPr>
          <a:xfrm>
            <a:off x="838200" y="1466397"/>
            <a:ext cx="10515600" cy="4351338"/>
          </a:xfrm>
        </p:spPr>
        <p:txBody>
          <a:bodyPr>
            <a:normAutofit/>
          </a:bodyPr>
          <a:lstStyle/>
          <a:p>
            <a:r>
              <a:rPr lang="en-US" dirty="0">
                <a:solidFill>
                  <a:schemeClr val="accent1"/>
                </a:solidFill>
              </a:rPr>
              <a:t>The most important species may differ by country/regions, and thus emphasis may vary</a:t>
            </a:r>
          </a:p>
          <a:p>
            <a:pPr lvl="1"/>
            <a:r>
              <a:rPr lang="en-US" dirty="0">
                <a:solidFill>
                  <a:schemeClr val="accent1"/>
                </a:solidFill>
              </a:rPr>
              <a:t>Importance is based on the number of animals of each species used in research in the particular region</a:t>
            </a:r>
          </a:p>
          <a:p>
            <a:pPr lvl="2"/>
            <a:r>
              <a:rPr lang="en-US" dirty="0">
                <a:solidFill>
                  <a:schemeClr val="accent1"/>
                </a:solidFill>
              </a:rPr>
              <a:t>All member colleges agree that mice, rats and rabbits are of primary importance, while India also include guinea pigs as a primary species   </a:t>
            </a:r>
          </a:p>
          <a:p>
            <a:pPr lvl="2"/>
            <a:r>
              <a:rPr lang="en-US" dirty="0">
                <a:solidFill>
                  <a:schemeClr val="accent1"/>
                </a:solidFill>
              </a:rPr>
              <a:t>The American, European and Japanese colleges include macaques and dogs as primary species</a:t>
            </a:r>
          </a:p>
          <a:p>
            <a:pPr lvl="2"/>
            <a:r>
              <a:rPr lang="en-US" dirty="0">
                <a:solidFill>
                  <a:schemeClr val="accent1"/>
                </a:solidFill>
              </a:rPr>
              <a:t>The European college views zebrafish as a primary species</a:t>
            </a:r>
          </a:p>
          <a:p>
            <a:pPr lvl="2"/>
            <a:r>
              <a:rPr lang="en-US" dirty="0">
                <a:solidFill>
                  <a:schemeClr val="accent1"/>
                </a:solidFill>
              </a:rPr>
              <a:t>The American and European college view pigs as of primary importance, India of tertiary importance, and all other colleges view pigs of secondary importance</a:t>
            </a:r>
          </a:p>
          <a:p>
            <a:pPr lvl="2"/>
            <a:r>
              <a:rPr lang="en-US" dirty="0">
                <a:solidFill>
                  <a:schemeClr val="accent1"/>
                </a:solidFill>
              </a:rPr>
              <a:t>Japan gives special importance to medaka (Japanese killifish), carp and Japanese quail</a:t>
            </a:r>
          </a:p>
        </p:txBody>
      </p:sp>
    </p:spTree>
    <p:extLst>
      <p:ext uri="{BB962C8B-B14F-4D97-AF65-F5344CB8AC3E}">
        <p14:creationId xmlns:p14="http://schemas.microsoft.com/office/powerpoint/2010/main" val="1846002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E45174-E37B-A23E-2A68-22086EF73395}"/>
              </a:ext>
            </a:extLst>
          </p:cNvPr>
          <p:cNvSpPr>
            <a:spLocks noGrp="1"/>
          </p:cNvSpPr>
          <p:nvPr>
            <p:ph type="title"/>
          </p:nvPr>
        </p:nvSpPr>
        <p:spPr/>
        <p:txBody>
          <a:bodyPr/>
          <a:lstStyle/>
          <a:p>
            <a:r>
              <a:rPr lang="en-US" b="1" dirty="0">
                <a:solidFill>
                  <a:schemeClr val="accent1"/>
                </a:solidFill>
              </a:rPr>
              <a:t>Knowledge and Skills  Summary</a:t>
            </a:r>
          </a:p>
        </p:txBody>
      </p:sp>
      <p:sp>
        <p:nvSpPr>
          <p:cNvPr id="3" name="Content Placeholder 2">
            <a:extLst>
              <a:ext uri="{FF2B5EF4-FFF2-40B4-BE49-F238E27FC236}">
                <a16:creationId xmlns:a16="http://schemas.microsoft.com/office/drawing/2014/main" id="{43299D4D-F29D-494A-53F7-C7DDD647F438}"/>
              </a:ext>
            </a:extLst>
          </p:cNvPr>
          <p:cNvSpPr>
            <a:spLocks noGrp="1"/>
          </p:cNvSpPr>
          <p:nvPr>
            <p:ph idx="1"/>
          </p:nvPr>
        </p:nvSpPr>
        <p:spPr/>
        <p:txBody>
          <a:bodyPr>
            <a:normAutofit/>
          </a:bodyPr>
          <a:lstStyle/>
          <a:p>
            <a:r>
              <a:rPr lang="en-US" dirty="0">
                <a:solidFill>
                  <a:schemeClr val="accent1"/>
                </a:solidFill>
              </a:rPr>
              <a:t>All 5 member Colleges have agreed on the required skills and knowledge needed for a newly boarded Diplomate, with minor differences in regional emphasis</a:t>
            </a:r>
          </a:p>
          <a:p>
            <a:endParaRPr lang="en-US" dirty="0">
              <a:solidFill>
                <a:schemeClr val="accent1"/>
              </a:solidFill>
            </a:endParaRPr>
          </a:p>
        </p:txBody>
      </p:sp>
    </p:spTree>
    <p:extLst>
      <p:ext uri="{BB962C8B-B14F-4D97-AF65-F5344CB8AC3E}">
        <p14:creationId xmlns:p14="http://schemas.microsoft.com/office/powerpoint/2010/main" val="1647260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E45174-E37B-A23E-2A68-22086EF73395}"/>
              </a:ext>
            </a:extLst>
          </p:cNvPr>
          <p:cNvSpPr>
            <a:spLocks noGrp="1"/>
          </p:cNvSpPr>
          <p:nvPr>
            <p:ph type="title"/>
          </p:nvPr>
        </p:nvSpPr>
        <p:spPr/>
        <p:txBody>
          <a:bodyPr/>
          <a:lstStyle/>
          <a:p>
            <a:r>
              <a:rPr lang="en-US" b="1" dirty="0">
                <a:solidFill>
                  <a:schemeClr val="accent1"/>
                </a:solidFill>
              </a:rPr>
              <a:t>Alternative to Residency Training in LAM</a:t>
            </a:r>
          </a:p>
        </p:txBody>
      </p:sp>
      <p:sp>
        <p:nvSpPr>
          <p:cNvPr id="3" name="Content Placeholder 2">
            <a:extLst>
              <a:ext uri="{FF2B5EF4-FFF2-40B4-BE49-F238E27FC236}">
                <a16:creationId xmlns:a16="http://schemas.microsoft.com/office/drawing/2014/main" id="{43299D4D-F29D-494A-53F7-C7DDD647F438}"/>
              </a:ext>
            </a:extLst>
          </p:cNvPr>
          <p:cNvSpPr>
            <a:spLocks noGrp="1"/>
          </p:cNvSpPr>
          <p:nvPr>
            <p:ph idx="1"/>
          </p:nvPr>
        </p:nvSpPr>
        <p:spPr/>
        <p:txBody>
          <a:bodyPr>
            <a:normAutofit/>
          </a:bodyPr>
          <a:lstStyle/>
          <a:p>
            <a:r>
              <a:rPr lang="en-US" dirty="0">
                <a:solidFill>
                  <a:schemeClr val="accent1"/>
                </a:solidFill>
              </a:rPr>
              <a:t>Residency – specific training program for specializing in LAM</a:t>
            </a:r>
          </a:p>
          <a:p>
            <a:r>
              <a:rPr lang="en-US" dirty="0">
                <a:solidFill>
                  <a:schemeClr val="accent1"/>
                </a:solidFill>
              </a:rPr>
              <a:t>Alternative/experience route – non-standard training that allows practicing LAVs to work toward specialty certification</a:t>
            </a:r>
          </a:p>
          <a:p>
            <a:endParaRPr lang="en-US" dirty="0">
              <a:solidFill>
                <a:schemeClr val="accent1"/>
              </a:solidFill>
            </a:endParaRPr>
          </a:p>
          <a:p>
            <a:r>
              <a:rPr lang="en-US" dirty="0">
                <a:solidFill>
                  <a:schemeClr val="accent1"/>
                </a:solidFill>
              </a:rPr>
              <a:t>Flexibility in training routes increases the number of specialists</a:t>
            </a:r>
          </a:p>
          <a:p>
            <a:endParaRPr lang="en-US" dirty="0">
              <a:solidFill>
                <a:schemeClr val="accent1"/>
              </a:solidFill>
            </a:endParaRPr>
          </a:p>
        </p:txBody>
      </p:sp>
    </p:spTree>
    <p:extLst>
      <p:ext uri="{BB962C8B-B14F-4D97-AF65-F5344CB8AC3E}">
        <p14:creationId xmlns:p14="http://schemas.microsoft.com/office/powerpoint/2010/main" val="601419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E45174-E37B-A23E-2A68-22086EF73395}"/>
              </a:ext>
            </a:extLst>
          </p:cNvPr>
          <p:cNvSpPr>
            <a:spLocks noGrp="1"/>
          </p:cNvSpPr>
          <p:nvPr>
            <p:ph type="title"/>
          </p:nvPr>
        </p:nvSpPr>
        <p:spPr/>
        <p:txBody>
          <a:bodyPr/>
          <a:lstStyle/>
          <a:p>
            <a:r>
              <a:rPr lang="en-US" b="1" dirty="0">
                <a:solidFill>
                  <a:schemeClr val="accent1"/>
                </a:solidFill>
              </a:rPr>
              <a:t>Alternative to Residency Training in LAM</a:t>
            </a:r>
          </a:p>
        </p:txBody>
      </p:sp>
      <p:sp>
        <p:nvSpPr>
          <p:cNvPr id="3" name="Content Placeholder 2">
            <a:extLst>
              <a:ext uri="{FF2B5EF4-FFF2-40B4-BE49-F238E27FC236}">
                <a16:creationId xmlns:a16="http://schemas.microsoft.com/office/drawing/2014/main" id="{43299D4D-F29D-494A-53F7-C7DDD647F438}"/>
              </a:ext>
            </a:extLst>
          </p:cNvPr>
          <p:cNvSpPr>
            <a:spLocks noGrp="1"/>
          </p:cNvSpPr>
          <p:nvPr>
            <p:ph idx="1"/>
          </p:nvPr>
        </p:nvSpPr>
        <p:spPr/>
        <p:txBody>
          <a:bodyPr>
            <a:normAutofit/>
          </a:bodyPr>
          <a:lstStyle/>
          <a:p>
            <a:r>
              <a:rPr lang="en-US" dirty="0">
                <a:solidFill>
                  <a:schemeClr val="accent1"/>
                </a:solidFill>
              </a:rPr>
              <a:t>Similarities between Colleges</a:t>
            </a:r>
          </a:p>
          <a:p>
            <a:pPr lvl="1"/>
            <a:r>
              <a:rPr lang="en-US" dirty="0">
                <a:solidFill>
                  <a:schemeClr val="accent1"/>
                </a:solidFill>
              </a:rPr>
              <a:t>Same requirements for skills and knowledge, regardless of training route</a:t>
            </a:r>
          </a:p>
          <a:p>
            <a:pPr lvl="1"/>
            <a:r>
              <a:rPr lang="en-US" dirty="0">
                <a:solidFill>
                  <a:schemeClr val="accent1"/>
                </a:solidFill>
              </a:rPr>
              <a:t>PhD training, using research animals, counts as part of the training</a:t>
            </a:r>
          </a:p>
          <a:p>
            <a:pPr lvl="1"/>
            <a:r>
              <a:rPr lang="en-US" dirty="0">
                <a:solidFill>
                  <a:schemeClr val="accent1"/>
                </a:solidFill>
              </a:rPr>
              <a:t>A research project culminating in publication of a scientific paper, in a peer-reviewed journal, is required for eligibility to take the certification exam</a:t>
            </a:r>
          </a:p>
          <a:p>
            <a:pPr lvl="1"/>
            <a:r>
              <a:rPr lang="en-US" dirty="0">
                <a:solidFill>
                  <a:schemeClr val="accent1"/>
                </a:solidFill>
              </a:rPr>
              <a:t>All candidates must pass the same certification exam, regardless of their training route</a:t>
            </a:r>
          </a:p>
        </p:txBody>
      </p:sp>
    </p:spTree>
    <p:extLst>
      <p:ext uri="{BB962C8B-B14F-4D97-AF65-F5344CB8AC3E}">
        <p14:creationId xmlns:p14="http://schemas.microsoft.com/office/powerpoint/2010/main" val="936461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E45174-E37B-A23E-2A68-22086EF73395}"/>
              </a:ext>
            </a:extLst>
          </p:cNvPr>
          <p:cNvSpPr>
            <a:spLocks noGrp="1"/>
          </p:cNvSpPr>
          <p:nvPr>
            <p:ph type="title"/>
          </p:nvPr>
        </p:nvSpPr>
        <p:spPr/>
        <p:txBody>
          <a:bodyPr/>
          <a:lstStyle/>
          <a:p>
            <a:r>
              <a:rPr lang="en-US" b="1" dirty="0">
                <a:solidFill>
                  <a:schemeClr val="accent1"/>
                </a:solidFill>
              </a:rPr>
              <a:t>Harmonization of Residency training programs</a:t>
            </a:r>
          </a:p>
        </p:txBody>
      </p:sp>
      <p:sp>
        <p:nvSpPr>
          <p:cNvPr id="3" name="Content Placeholder 2">
            <a:extLst>
              <a:ext uri="{FF2B5EF4-FFF2-40B4-BE49-F238E27FC236}">
                <a16:creationId xmlns:a16="http://schemas.microsoft.com/office/drawing/2014/main" id="{43299D4D-F29D-494A-53F7-C7DDD647F438}"/>
              </a:ext>
            </a:extLst>
          </p:cNvPr>
          <p:cNvSpPr>
            <a:spLocks noGrp="1"/>
          </p:cNvSpPr>
          <p:nvPr>
            <p:ph idx="1"/>
          </p:nvPr>
        </p:nvSpPr>
        <p:spPr/>
        <p:txBody>
          <a:bodyPr>
            <a:normAutofit/>
          </a:bodyPr>
          <a:lstStyle/>
          <a:p>
            <a:endParaRPr lang="en-US" dirty="0">
              <a:solidFill>
                <a:schemeClr val="accent1"/>
              </a:solidFill>
            </a:endParaRPr>
          </a:p>
          <a:p>
            <a:r>
              <a:rPr lang="en-US" dirty="0">
                <a:solidFill>
                  <a:schemeClr val="accent1"/>
                </a:solidFill>
              </a:rPr>
              <a:t>At present this is not possible, as only 3 of 5 member Colleges have structured training programs, under the supervision of a Diplomate(s)</a:t>
            </a:r>
          </a:p>
          <a:p>
            <a:pPr marL="0" indent="0">
              <a:buNone/>
            </a:pPr>
            <a:endParaRPr lang="en-US" dirty="0">
              <a:solidFill>
                <a:schemeClr val="accent1"/>
              </a:solidFill>
            </a:endParaRPr>
          </a:p>
          <a:p>
            <a:r>
              <a:rPr lang="en-US" dirty="0">
                <a:solidFill>
                  <a:schemeClr val="accent1"/>
                </a:solidFill>
              </a:rPr>
              <a:t>As discussed, all colleges offer alternative routes of training</a:t>
            </a:r>
          </a:p>
        </p:txBody>
      </p:sp>
    </p:spTree>
    <p:extLst>
      <p:ext uri="{BB962C8B-B14F-4D97-AF65-F5344CB8AC3E}">
        <p14:creationId xmlns:p14="http://schemas.microsoft.com/office/powerpoint/2010/main" val="2870384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E45174-E37B-A23E-2A68-22086EF73395}"/>
              </a:ext>
            </a:extLst>
          </p:cNvPr>
          <p:cNvSpPr>
            <a:spLocks noGrp="1"/>
          </p:cNvSpPr>
          <p:nvPr>
            <p:ph type="title"/>
          </p:nvPr>
        </p:nvSpPr>
        <p:spPr/>
        <p:txBody>
          <a:bodyPr/>
          <a:lstStyle/>
          <a:p>
            <a:r>
              <a:rPr lang="en-US" b="1" dirty="0">
                <a:solidFill>
                  <a:schemeClr val="accent1"/>
                </a:solidFill>
              </a:rPr>
              <a:t>Harmonization of Certification Exam</a:t>
            </a:r>
          </a:p>
        </p:txBody>
      </p:sp>
      <p:sp>
        <p:nvSpPr>
          <p:cNvPr id="3" name="Content Placeholder 2">
            <a:extLst>
              <a:ext uri="{FF2B5EF4-FFF2-40B4-BE49-F238E27FC236}">
                <a16:creationId xmlns:a16="http://schemas.microsoft.com/office/drawing/2014/main" id="{43299D4D-F29D-494A-53F7-C7DDD647F438}"/>
              </a:ext>
            </a:extLst>
          </p:cNvPr>
          <p:cNvSpPr>
            <a:spLocks noGrp="1"/>
          </p:cNvSpPr>
          <p:nvPr>
            <p:ph idx="1"/>
          </p:nvPr>
        </p:nvSpPr>
        <p:spPr/>
        <p:txBody>
          <a:bodyPr>
            <a:normAutofit/>
          </a:bodyPr>
          <a:lstStyle/>
          <a:p>
            <a:r>
              <a:rPr lang="en-US" dirty="0">
                <a:solidFill>
                  <a:schemeClr val="accent1"/>
                </a:solidFill>
              </a:rPr>
              <a:t>This is a work-in-progress</a:t>
            </a:r>
          </a:p>
          <a:p>
            <a:r>
              <a:rPr lang="en-US" dirty="0">
                <a:solidFill>
                  <a:schemeClr val="accent1"/>
                </a:solidFill>
              </a:rPr>
              <a:t>There are currently differences between the Colleges of how exam questions are developed, and how passing scores are determined</a:t>
            </a:r>
          </a:p>
          <a:p>
            <a:endParaRPr lang="en-US" dirty="0">
              <a:solidFill>
                <a:schemeClr val="accent1"/>
              </a:solidFill>
            </a:endParaRPr>
          </a:p>
        </p:txBody>
      </p:sp>
    </p:spTree>
    <p:extLst>
      <p:ext uri="{BB962C8B-B14F-4D97-AF65-F5344CB8AC3E}">
        <p14:creationId xmlns:p14="http://schemas.microsoft.com/office/powerpoint/2010/main" val="3360689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6C0D987-3391-FAC1-32CE-803B0EBEBF96}"/>
              </a:ext>
            </a:extLst>
          </p:cNvPr>
          <p:cNvSpPr>
            <a:spLocks noGrp="1"/>
          </p:cNvSpPr>
          <p:nvPr>
            <p:ph type="title"/>
          </p:nvPr>
        </p:nvSpPr>
        <p:spPr>
          <a:xfrm>
            <a:off x="838200" y="365125"/>
            <a:ext cx="10515600" cy="1325563"/>
          </a:xfrm>
        </p:spPr>
        <p:txBody>
          <a:bodyPr/>
          <a:lstStyle/>
          <a:p>
            <a:pPr algn="ctr"/>
            <a:r>
              <a:rPr lang="en-US" b="1" dirty="0">
                <a:solidFill>
                  <a:schemeClr val="accent1"/>
                </a:solidFill>
              </a:rPr>
              <a:t>Summary</a:t>
            </a:r>
          </a:p>
        </p:txBody>
      </p:sp>
      <p:sp>
        <p:nvSpPr>
          <p:cNvPr id="3" name="Content Placeholder 2">
            <a:extLst>
              <a:ext uri="{FF2B5EF4-FFF2-40B4-BE49-F238E27FC236}">
                <a16:creationId xmlns:a16="http://schemas.microsoft.com/office/drawing/2014/main" id="{78C67CB3-6403-453E-BFDA-2B0A386647E7}"/>
              </a:ext>
            </a:extLst>
          </p:cNvPr>
          <p:cNvSpPr>
            <a:spLocks noGrp="1"/>
          </p:cNvSpPr>
          <p:nvPr>
            <p:ph idx="1"/>
          </p:nvPr>
        </p:nvSpPr>
        <p:spPr/>
        <p:txBody>
          <a:bodyPr>
            <a:normAutofit lnSpcReduction="10000"/>
          </a:bodyPr>
          <a:lstStyle/>
          <a:p>
            <a:r>
              <a:rPr lang="en-US" dirty="0">
                <a:solidFill>
                  <a:schemeClr val="accent1"/>
                </a:solidFill>
              </a:rPr>
              <a:t>IACLAM endeavors to enhance research animal welfare by supporting outreach, education and training of  highly qualified laboratory veterinarians</a:t>
            </a:r>
          </a:p>
          <a:p>
            <a:r>
              <a:rPr lang="en-US" dirty="0">
                <a:solidFill>
                  <a:schemeClr val="accent1"/>
                </a:solidFill>
              </a:rPr>
              <a:t>To accomplish this, IACLAM promotes </a:t>
            </a:r>
            <a:r>
              <a:rPr lang="en-US" u="sng" dirty="0">
                <a:solidFill>
                  <a:schemeClr val="accent1"/>
                </a:solidFill>
              </a:rPr>
              <a:t>harmonization</a:t>
            </a:r>
            <a:r>
              <a:rPr lang="en-US" dirty="0">
                <a:solidFill>
                  <a:schemeClr val="accent1"/>
                </a:solidFill>
              </a:rPr>
              <a:t> (not standardization) of </a:t>
            </a:r>
          </a:p>
          <a:p>
            <a:pPr lvl="1"/>
            <a:r>
              <a:rPr lang="en-US" dirty="0">
                <a:solidFill>
                  <a:schemeClr val="accent1"/>
                </a:solidFill>
              </a:rPr>
              <a:t>Knowledge and skills required for a newly boarded LAV</a:t>
            </a:r>
          </a:p>
          <a:p>
            <a:pPr lvl="1"/>
            <a:r>
              <a:rPr lang="en-US" dirty="0">
                <a:solidFill>
                  <a:schemeClr val="accent1"/>
                </a:solidFill>
              </a:rPr>
              <a:t>Required research</a:t>
            </a:r>
          </a:p>
          <a:p>
            <a:pPr lvl="1"/>
            <a:r>
              <a:rPr lang="en-US" dirty="0">
                <a:solidFill>
                  <a:schemeClr val="accent1"/>
                </a:solidFill>
              </a:rPr>
              <a:t>Publication requirements</a:t>
            </a:r>
          </a:p>
          <a:p>
            <a:pPr lvl="1"/>
            <a:r>
              <a:rPr lang="en-US" dirty="0">
                <a:solidFill>
                  <a:schemeClr val="accent1"/>
                </a:solidFill>
              </a:rPr>
              <a:t>Residency requirements</a:t>
            </a:r>
          </a:p>
          <a:p>
            <a:pPr lvl="1"/>
            <a:r>
              <a:rPr lang="en-US" dirty="0">
                <a:solidFill>
                  <a:schemeClr val="accent1"/>
                </a:solidFill>
              </a:rPr>
              <a:t>Alternative training to residency requirements</a:t>
            </a:r>
          </a:p>
          <a:p>
            <a:pPr lvl="1"/>
            <a:r>
              <a:rPr lang="en-US" dirty="0">
                <a:solidFill>
                  <a:schemeClr val="accent1"/>
                </a:solidFill>
              </a:rPr>
              <a:t>Examination methodology</a:t>
            </a:r>
          </a:p>
        </p:txBody>
      </p:sp>
    </p:spTree>
    <p:extLst>
      <p:ext uri="{BB962C8B-B14F-4D97-AF65-F5344CB8AC3E}">
        <p14:creationId xmlns:p14="http://schemas.microsoft.com/office/powerpoint/2010/main" val="328119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5430837"/>
            <a:ext cx="3390900" cy="1320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6C0D987-3391-FAC1-32CE-803B0EBEBF96}"/>
              </a:ext>
            </a:extLst>
          </p:cNvPr>
          <p:cNvSpPr>
            <a:spLocks noGrp="1"/>
          </p:cNvSpPr>
          <p:nvPr>
            <p:ph type="title"/>
          </p:nvPr>
        </p:nvSpPr>
        <p:spPr>
          <a:xfrm>
            <a:off x="838200" y="365125"/>
            <a:ext cx="10515600" cy="1325563"/>
          </a:xfrm>
        </p:spPr>
        <p:txBody>
          <a:bodyPr/>
          <a:lstStyle/>
          <a:p>
            <a:pPr algn="ctr"/>
            <a:r>
              <a:rPr lang="en-US" b="1" dirty="0">
                <a:solidFill>
                  <a:schemeClr val="accent1"/>
                </a:solidFill>
              </a:rPr>
              <a:t>Summary</a:t>
            </a:r>
          </a:p>
        </p:txBody>
      </p:sp>
      <p:sp>
        <p:nvSpPr>
          <p:cNvPr id="3" name="Content Placeholder 2">
            <a:extLst>
              <a:ext uri="{FF2B5EF4-FFF2-40B4-BE49-F238E27FC236}">
                <a16:creationId xmlns:a16="http://schemas.microsoft.com/office/drawing/2014/main" id="{78C67CB3-6403-453E-BFDA-2B0A386647E7}"/>
              </a:ext>
            </a:extLst>
          </p:cNvPr>
          <p:cNvSpPr>
            <a:spLocks noGrp="1"/>
          </p:cNvSpPr>
          <p:nvPr>
            <p:ph idx="1"/>
          </p:nvPr>
        </p:nvSpPr>
        <p:spPr/>
        <p:txBody>
          <a:bodyPr>
            <a:normAutofit/>
          </a:bodyPr>
          <a:lstStyle/>
          <a:p>
            <a:pPr marL="457200" lvl="1" indent="0">
              <a:buNone/>
            </a:pPr>
            <a:r>
              <a:rPr lang="en-US" sz="2800" dirty="0">
                <a:solidFill>
                  <a:schemeClr val="accent1"/>
                </a:solidFill>
              </a:rPr>
              <a:t>Thus far the following have been harmonized amongst the five  member Colleges</a:t>
            </a:r>
          </a:p>
          <a:p>
            <a:pPr lvl="1"/>
            <a:r>
              <a:rPr lang="en-US" dirty="0">
                <a:solidFill>
                  <a:schemeClr val="accent1"/>
                </a:solidFill>
              </a:rPr>
              <a:t>The knowledge and skills required for a newly boarded LAM specialist</a:t>
            </a:r>
          </a:p>
          <a:p>
            <a:pPr lvl="1"/>
            <a:r>
              <a:rPr lang="en-US" dirty="0">
                <a:solidFill>
                  <a:schemeClr val="accent1"/>
                </a:solidFill>
              </a:rPr>
              <a:t>Minimum research requirements</a:t>
            </a:r>
          </a:p>
          <a:p>
            <a:pPr lvl="1"/>
            <a:r>
              <a:rPr lang="en-US" dirty="0">
                <a:solidFill>
                  <a:schemeClr val="accent1"/>
                </a:solidFill>
              </a:rPr>
              <a:t>Minimum publication requirements</a:t>
            </a:r>
          </a:p>
          <a:p>
            <a:pPr lvl="1"/>
            <a:endParaRPr lang="en-US" dirty="0">
              <a:solidFill>
                <a:schemeClr val="accent1"/>
              </a:solidFill>
            </a:endParaRPr>
          </a:p>
          <a:p>
            <a:pPr marL="457200" lvl="1" indent="0">
              <a:buNone/>
            </a:pPr>
            <a:r>
              <a:rPr lang="en-US" sz="2800" dirty="0">
                <a:solidFill>
                  <a:schemeClr val="accent1"/>
                </a:solidFill>
              </a:rPr>
              <a:t>The harmonization of training program requirements and certification exam methodology are on-going projects</a:t>
            </a:r>
            <a:endParaRPr lang="en-US" dirty="0">
              <a:solidFill>
                <a:schemeClr val="accent1"/>
              </a:solidFill>
            </a:endParaRPr>
          </a:p>
        </p:txBody>
      </p:sp>
    </p:spTree>
    <p:extLst>
      <p:ext uri="{BB962C8B-B14F-4D97-AF65-F5344CB8AC3E}">
        <p14:creationId xmlns:p14="http://schemas.microsoft.com/office/powerpoint/2010/main" val="3711748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a:extLst>
              <a:ext uri="{FF2B5EF4-FFF2-40B4-BE49-F238E27FC236}">
                <a16:creationId xmlns:a16="http://schemas.microsoft.com/office/drawing/2014/main" id="{2B47F37B-F4AB-2ECC-72EC-293C757C6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3999" y="-330179"/>
            <a:ext cx="6364410" cy="247902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4B9EEDB-A904-4B83-F7EB-E1AF89361FDA}"/>
              </a:ext>
            </a:extLst>
          </p:cNvPr>
          <p:cNvSpPr>
            <a:spLocks noGrp="1"/>
          </p:cNvSpPr>
          <p:nvPr>
            <p:ph idx="4294967295"/>
          </p:nvPr>
        </p:nvSpPr>
        <p:spPr>
          <a:xfrm>
            <a:off x="8439152" y="2406649"/>
            <a:ext cx="10515600" cy="4351338"/>
          </a:xfrm>
        </p:spPr>
        <p:txBody>
          <a:bodyPr/>
          <a:lstStyle/>
          <a:p>
            <a:endParaRPr lang="en-CA" dirty="0"/>
          </a:p>
          <a:p>
            <a:endParaRPr lang="en-CA" dirty="0"/>
          </a:p>
          <a:p>
            <a:endParaRPr lang="en-CA" dirty="0"/>
          </a:p>
          <a:p>
            <a:endParaRPr lang="en-CA" dirty="0"/>
          </a:p>
          <a:p>
            <a:endParaRPr lang="en-US" dirty="0"/>
          </a:p>
        </p:txBody>
      </p:sp>
      <p:pic>
        <p:nvPicPr>
          <p:cNvPr id="4098" name="Picture 2" descr="ACLAM">
            <a:extLst>
              <a:ext uri="{FF2B5EF4-FFF2-40B4-BE49-F238E27FC236}">
                <a16:creationId xmlns:a16="http://schemas.microsoft.com/office/drawing/2014/main" id="{8E9F9F29-68D0-A798-01FE-39620EC1D7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654" y="1957555"/>
            <a:ext cx="3310810" cy="268175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ECLAM">
            <a:extLst>
              <a:ext uri="{FF2B5EF4-FFF2-40B4-BE49-F238E27FC236}">
                <a16:creationId xmlns:a16="http://schemas.microsoft.com/office/drawing/2014/main" id="{41A154AD-EF69-CCBA-1AE1-4040066488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7102" y="5073649"/>
            <a:ext cx="5549500" cy="16827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CLAM">
            <a:extLst>
              <a:ext uri="{FF2B5EF4-FFF2-40B4-BE49-F238E27FC236}">
                <a16:creationId xmlns:a16="http://schemas.microsoft.com/office/drawing/2014/main" id="{83694ACF-C3CF-F592-364A-A22BDE7B18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8655" y="4295548"/>
            <a:ext cx="2552697" cy="2552697"/>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KCLAM">
            <a:extLst>
              <a:ext uri="{FF2B5EF4-FFF2-40B4-BE49-F238E27FC236}">
                <a16:creationId xmlns:a16="http://schemas.microsoft.com/office/drawing/2014/main" id="{21D740B1-D3C3-902C-CA63-F01FE75834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2040" y="3230678"/>
            <a:ext cx="4727288" cy="1431693"/>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JCLAM">
            <a:extLst>
              <a:ext uri="{FF2B5EF4-FFF2-40B4-BE49-F238E27FC236}">
                <a16:creationId xmlns:a16="http://schemas.microsoft.com/office/drawing/2014/main" id="{95FA0E6E-B836-58FB-3658-5239E40DEE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4990" y="2044700"/>
            <a:ext cx="2687050" cy="25526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PCLAM">
            <a:extLst>
              <a:ext uri="{FF2B5EF4-FFF2-40B4-BE49-F238E27FC236}">
                <a16:creationId xmlns:a16="http://schemas.microsoft.com/office/drawing/2014/main" id="{E89403C2-4749-6EBE-7E2D-B54FB22515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98001" y="654049"/>
            <a:ext cx="26543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488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5751</TotalTime>
  <Words>1264</Words>
  <Application>Microsoft Macintosh PowerPoint</Application>
  <PresentationFormat>Widescreen</PresentationFormat>
  <Paragraphs>127</Paragraphs>
  <Slides>22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Helvetica</vt:lpstr>
      <vt:lpstr>Office Theme</vt:lpstr>
      <vt:lpstr>Education and Training of Laboratory Animal Veterinarians Around the World  IACLAM Day 1June2025 Athens Greece   </vt:lpstr>
      <vt:lpstr>Laboratory Animal Veterinarians (LAV)</vt:lpstr>
      <vt:lpstr>LAVs around the Globe</vt:lpstr>
      <vt:lpstr>Laboratory Animal Medicine (LAM)  Specialty Training  </vt:lpstr>
      <vt:lpstr>PowerPoint Presentation</vt:lpstr>
      <vt:lpstr>IACLAM</vt:lpstr>
      <vt:lpstr>IACLAM</vt:lpstr>
      <vt:lpstr>IACLAM</vt:lpstr>
      <vt:lpstr>IACLAM  Peer  reviewed  literature</vt:lpstr>
      <vt:lpstr>IACLAM Education Standing Committee</vt:lpstr>
      <vt:lpstr>Difference between HARMONIZATION and STANDARDIZATION</vt:lpstr>
      <vt:lpstr>Knowledge and Skills</vt:lpstr>
      <vt:lpstr>Knowledge and Skills</vt:lpstr>
      <vt:lpstr>Knowledge and Skills</vt:lpstr>
      <vt:lpstr>Knowledge and Skills  Summary</vt:lpstr>
      <vt:lpstr>Alternative to Residency Training in LAM</vt:lpstr>
      <vt:lpstr>Alternative to Residency Training in LAM</vt:lpstr>
      <vt:lpstr>Harmonization of Residency training programs</vt:lpstr>
      <vt:lpstr>Harmonization of Certification Exam</vt:lpstr>
      <vt:lpstr>Summary</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and Training of the Laboratory Animal Veterinarian Around the World</dc:title>
  <dc:creator>Michele Bailey</dc:creator>
  <cp:lastModifiedBy>Microsoft Office User</cp:lastModifiedBy>
  <cp:revision>16</cp:revision>
  <dcterms:created xsi:type="dcterms:W3CDTF">2025-05-23T16:48:05Z</dcterms:created>
  <dcterms:modified xsi:type="dcterms:W3CDTF">2026-03-26T15:49:30Z</dcterms:modified>
</cp:coreProperties>
</file>